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s/slide1.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0.xml" ContentType="application/vnd.openxmlformats-officedocument.presentationml.slide+xml"/>
  <Override PartName="/ppt/slides/slide6.xml" ContentType="application/vnd.openxmlformats-officedocument.presentationml.slide+xml"/>
  <Override PartName="/ppt/slides/slide2.xml" ContentType="application/vnd.openxmlformats-officedocument.presentationml.slide+xml"/>
  <Override PartName="/ppt/slides/slide8.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8.xml" ContentType="application/vnd.openxmlformats-officedocument.presentationml.notesSlide+xml"/>
  <Override PartName="/ppt/notesSlides/notesSlide4.xml" ContentType="application/vnd.openxmlformats-officedocument.presentationml.notesSlide+xml"/>
  <Override PartName="/ppt/notesSlides/notesSlide12.xml" ContentType="application/vnd.openxmlformats-officedocument.presentationml.notesSlide+xml"/>
  <Override PartName="/ppt/slideMasters/slideMaster1.xml" ContentType="application/vnd.openxmlformats-officedocument.presentationml.slideMaster+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11.xml" ContentType="application/vnd.openxmlformats-officedocument.presentationml.slideLayout+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handoutMasterIdLst>
    <p:handoutMasterId r:id="rId15"/>
  </p:handoutMasterIdLst>
  <p:sldIdLst>
    <p:sldId id="655" r:id="rId2"/>
    <p:sldId id="731" r:id="rId3"/>
    <p:sldId id="732" r:id="rId4"/>
    <p:sldId id="733" r:id="rId5"/>
    <p:sldId id="734" r:id="rId6"/>
    <p:sldId id="735" r:id="rId7"/>
    <p:sldId id="736" r:id="rId8"/>
    <p:sldId id="737" r:id="rId9"/>
    <p:sldId id="738" r:id="rId10"/>
    <p:sldId id="688" r:id="rId11"/>
    <p:sldId id="687" r:id="rId12"/>
    <p:sldId id="69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942"/>
    <p:restoredTop sz="77685"/>
  </p:normalViewPr>
  <p:slideViewPr>
    <p:cSldViewPr snapToGrid="0" snapToObjects="1" showGuides="1">
      <p:cViewPr>
        <p:scale>
          <a:sx n="70" d="100"/>
          <a:sy n="70" d="100"/>
        </p:scale>
        <p:origin x="176" y="144"/>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BD30F6E-A0B1-A440-94AE-4C058335614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219E63E-C9EE-554F-B87C-629B81D1255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8039CE-713C-874E-97F6-818FFA2C655A}" type="datetimeFigureOut">
              <a:rPr lang="en-US" smtClean="0"/>
              <a:t>7/29/22</a:t>
            </a:fld>
            <a:endParaRPr lang="en-US"/>
          </a:p>
        </p:txBody>
      </p:sp>
      <p:sp>
        <p:nvSpPr>
          <p:cNvPr id="4" name="Footer Placeholder 3">
            <a:extLst>
              <a:ext uri="{FF2B5EF4-FFF2-40B4-BE49-F238E27FC236}">
                <a16:creationId xmlns:a16="http://schemas.microsoft.com/office/drawing/2014/main" id="{7A0982E1-55BE-F143-9DBF-B0E2D291D10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0D5E7EA-C8A6-5445-A0E9-E5885E5263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7CA2622-0933-B648-86EE-C4DDBE1C7699}" type="slidenum">
              <a:rPr lang="en-US" smtClean="0"/>
              <a:t>‹#›</a:t>
            </a:fld>
            <a:endParaRPr lang="en-US"/>
          </a:p>
        </p:txBody>
      </p:sp>
    </p:spTree>
    <p:extLst>
      <p:ext uri="{BB962C8B-B14F-4D97-AF65-F5344CB8AC3E}">
        <p14:creationId xmlns:p14="http://schemas.microsoft.com/office/powerpoint/2010/main" val="27938958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9FA91D-CE05-D14F-9FC2-5643369F8376}" type="datetimeFigureOut">
              <a:rPr lang="en-US" smtClean="0"/>
              <a:t>7/29/22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EBA178-B1F1-234B-B0ED-36B2F86A915E}" type="slidenum">
              <a:rPr lang="en-US" smtClean="0"/>
              <a:t>‹#›</a:t>
            </a:fld>
            <a:endParaRPr lang="en-US"/>
          </a:p>
        </p:txBody>
      </p:sp>
    </p:spTree>
    <p:extLst>
      <p:ext uri="{BB962C8B-B14F-4D97-AF65-F5344CB8AC3E}">
        <p14:creationId xmlns:p14="http://schemas.microsoft.com/office/powerpoint/2010/main" val="2892990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92C092-97F3-4BBE-AA5D-9A8B50593F2D}" type="slidenum">
              <a:rPr lang="zh-CN" altLang="en-US" smtClean="0"/>
              <a:t>1</a:t>
            </a:fld>
            <a:endParaRPr lang="zh-CN" altLang="en-US"/>
          </a:p>
        </p:txBody>
      </p:sp>
    </p:spTree>
    <p:extLst>
      <p:ext uri="{BB962C8B-B14F-4D97-AF65-F5344CB8AC3E}">
        <p14:creationId xmlns:p14="http://schemas.microsoft.com/office/powerpoint/2010/main" val="1117137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zh-CN" altLang="en-US" sz="1200" dirty="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dirty="0"/>
          </a:p>
        </p:txBody>
      </p:sp>
      <p:sp>
        <p:nvSpPr>
          <p:cNvPr id="4" name="灯片编号占位符 3"/>
          <p:cNvSpPr>
            <a:spLocks noGrp="1"/>
          </p:cNvSpPr>
          <p:nvPr>
            <p:ph type="sldNum" sz="quarter" idx="10"/>
          </p:nvPr>
        </p:nvSpPr>
        <p:spPr/>
        <p:txBody>
          <a:bodyPr/>
          <a:lstStyle/>
          <a:p>
            <a:fld id="{2080363F-254C-4821-8FC7-8B82DDF4A08B}" type="slidenum">
              <a:rPr lang="zh-CN" altLang="en-US" smtClean="0"/>
              <a:t>10</a:t>
            </a:fld>
            <a:endParaRPr lang="zh-CN" altLang="en-US"/>
          </a:p>
        </p:txBody>
      </p:sp>
    </p:spTree>
    <p:extLst>
      <p:ext uri="{BB962C8B-B14F-4D97-AF65-F5344CB8AC3E}">
        <p14:creationId xmlns:p14="http://schemas.microsoft.com/office/powerpoint/2010/main" val="2977193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80363F-254C-4821-8FC7-8B82DDF4A08B}" type="slidenum">
              <a:rPr lang="zh-CN" altLang="en-US" smtClean="0"/>
              <a:t>11</a:t>
            </a:fld>
            <a:endParaRPr lang="zh-CN" altLang="en-US"/>
          </a:p>
        </p:txBody>
      </p:sp>
    </p:spTree>
    <p:extLst>
      <p:ext uri="{BB962C8B-B14F-4D97-AF65-F5344CB8AC3E}">
        <p14:creationId xmlns:p14="http://schemas.microsoft.com/office/powerpoint/2010/main" val="1227735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80363F-254C-4821-8FC7-8B82DDF4A08B}" type="slidenum">
              <a:rPr lang="zh-CN" altLang="en-US" smtClean="0"/>
              <a:t>12</a:t>
            </a:fld>
            <a:endParaRPr lang="zh-CN" altLang="en-US"/>
          </a:p>
        </p:txBody>
      </p:sp>
    </p:spTree>
    <p:extLst>
      <p:ext uri="{BB962C8B-B14F-4D97-AF65-F5344CB8AC3E}">
        <p14:creationId xmlns:p14="http://schemas.microsoft.com/office/powerpoint/2010/main" val="1182949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200" dirty="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湖南实验犬繁育及科研基地</a:t>
            </a:r>
          </a:p>
          <a:p>
            <a:endParaRPr lang="zh-CN" altLang="en-US" dirty="0"/>
          </a:p>
        </p:txBody>
      </p:sp>
      <p:sp>
        <p:nvSpPr>
          <p:cNvPr id="4" name="灯片编号占位符 3"/>
          <p:cNvSpPr>
            <a:spLocks noGrp="1"/>
          </p:cNvSpPr>
          <p:nvPr>
            <p:ph type="sldNum" sz="quarter" idx="10"/>
          </p:nvPr>
        </p:nvSpPr>
        <p:spPr/>
        <p:txBody>
          <a:bodyPr/>
          <a:lstStyle/>
          <a:p>
            <a:fld id="{2080363F-254C-4821-8FC7-8B82DDF4A08B}" type="slidenum">
              <a:rPr lang="zh-CN" altLang="en-US" smtClean="0"/>
              <a:t>2</a:t>
            </a:fld>
            <a:endParaRPr lang="zh-CN" altLang="en-US"/>
          </a:p>
        </p:txBody>
      </p:sp>
    </p:spTree>
    <p:extLst>
      <p:ext uri="{BB962C8B-B14F-4D97-AF65-F5344CB8AC3E}">
        <p14:creationId xmlns:p14="http://schemas.microsoft.com/office/powerpoint/2010/main" val="3857662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200" dirty="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湖南实验犬繁育及科研基地</a:t>
            </a:r>
          </a:p>
          <a:p>
            <a:endParaRPr lang="zh-CN" altLang="en-US" dirty="0"/>
          </a:p>
        </p:txBody>
      </p:sp>
      <p:sp>
        <p:nvSpPr>
          <p:cNvPr id="4" name="灯片编号占位符 3"/>
          <p:cNvSpPr>
            <a:spLocks noGrp="1"/>
          </p:cNvSpPr>
          <p:nvPr>
            <p:ph type="sldNum" sz="quarter" idx="10"/>
          </p:nvPr>
        </p:nvSpPr>
        <p:spPr/>
        <p:txBody>
          <a:bodyPr/>
          <a:lstStyle/>
          <a:p>
            <a:fld id="{2080363F-254C-4821-8FC7-8B82DDF4A08B}" type="slidenum">
              <a:rPr lang="zh-CN" altLang="en-US" smtClean="0"/>
              <a:t>3</a:t>
            </a:fld>
            <a:endParaRPr lang="zh-CN" altLang="en-US"/>
          </a:p>
        </p:txBody>
      </p:sp>
    </p:spTree>
    <p:extLst>
      <p:ext uri="{BB962C8B-B14F-4D97-AF65-F5344CB8AC3E}">
        <p14:creationId xmlns:p14="http://schemas.microsoft.com/office/powerpoint/2010/main" val="3313124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80363F-254C-4821-8FC7-8B82DDF4A08B}" type="slidenum">
              <a:rPr lang="zh-CN" altLang="en-US" smtClean="0"/>
              <a:t>4</a:t>
            </a:fld>
            <a:endParaRPr lang="zh-CN" altLang="en-US"/>
          </a:p>
        </p:txBody>
      </p:sp>
    </p:spTree>
    <p:extLst>
      <p:ext uri="{BB962C8B-B14F-4D97-AF65-F5344CB8AC3E}">
        <p14:creationId xmlns:p14="http://schemas.microsoft.com/office/powerpoint/2010/main" val="239042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80363F-254C-4821-8FC7-8B82DDF4A08B}" type="slidenum">
              <a:rPr lang="zh-CN" altLang="en-US" smtClean="0"/>
              <a:t>5</a:t>
            </a:fld>
            <a:endParaRPr lang="zh-CN" altLang="en-US"/>
          </a:p>
        </p:txBody>
      </p:sp>
    </p:spTree>
    <p:extLst>
      <p:ext uri="{BB962C8B-B14F-4D97-AF65-F5344CB8AC3E}">
        <p14:creationId xmlns:p14="http://schemas.microsoft.com/office/powerpoint/2010/main" val="78159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200" dirty="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湖南实验犬繁育及科研基地</a:t>
            </a:r>
          </a:p>
          <a:p>
            <a:endParaRPr lang="zh-CN" altLang="en-US" dirty="0"/>
          </a:p>
        </p:txBody>
      </p:sp>
      <p:sp>
        <p:nvSpPr>
          <p:cNvPr id="4" name="灯片编号占位符 3"/>
          <p:cNvSpPr>
            <a:spLocks noGrp="1"/>
          </p:cNvSpPr>
          <p:nvPr>
            <p:ph type="sldNum" sz="quarter" idx="10"/>
          </p:nvPr>
        </p:nvSpPr>
        <p:spPr/>
        <p:txBody>
          <a:bodyPr/>
          <a:lstStyle/>
          <a:p>
            <a:fld id="{2080363F-254C-4821-8FC7-8B82DDF4A08B}" type="slidenum">
              <a:rPr lang="zh-CN" altLang="en-US" smtClean="0"/>
              <a:t>6</a:t>
            </a:fld>
            <a:endParaRPr lang="zh-CN" altLang="en-US"/>
          </a:p>
        </p:txBody>
      </p:sp>
    </p:spTree>
    <p:extLst>
      <p:ext uri="{BB962C8B-B14F-4D97-AF65-F5344CB8AC3E}">
        <p14:creationId xmlns:p14="http://schemas.microsoft.com/office/powerpoint/2010/main" val="2528510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80363F-254C-4821-8FC7-8B82DDF4A08B}" type="slidenum">
              <a:rPr lang="zh-CN" altLang="en-US" smtClean="0"/>
              <a:t>7</a:t>
            </a:fld>
            <a:endParaRPr lang="zh-CN" altLang="en-US"/>
          </a:p>
        </p:txBody>
      </p:sp>
    </p:spTree>
    <p:extLst>
      <p:ext uri="{BB962C8B-B14F-4D97-AF65-F5344CB8AC3E}">
        <p14:creationId xmlns:p14="http://schemas.microsoft.com/office/powerpoint/2010/main" val="1102217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200" dirty="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湖南实验犬繁育及科研基地</a:t>
            </a:r>
          </a:p>
          <a:p>
            <a:endParaRPr lang="zh-CN" altLang="en-US" dirty="0"/>
          </a:p>
        </p:txBody>
      </p:sp>
      <p:sp>
        <p:nvSpPr>
          <p:cNvPr id="4" name="灯片编号占位符 3"/>
          <p:cNvSpPr>
            <a:spLocks noGrp="1"/>
          </p:cNvSpPr>
          <p:nvPr>
            <p:ph type="sldNum" sz="quarter" idx="10"/>
          </p:nvPr>
        </p:nvSpPr>
        <p:spPr/>
        <p:txBody>
          <a:bodyPr/>
          <a:lstStyle/>
          <a:p>
            <a:fld id="{2080363F-254C-4821-8FC7-8B82DDF4A08B}" type="slidenum">
              <a:rPr lang="zh-CN" altLang="en-US" smtClean="0"/>
              <a:t>8</a:t>
            </a:fld>
            <a:endParaRPr lang="zh-CN" altLang="en-US"/>
          </a:p>
        </p:txBody>
      </p:sp>
    </p:spTree>
    <p:extLst>
      <p:ext uri="{BB962C8B-B14F-4D97-AF65-F5344CB8AC3E}">
        <p14:creationId xmlns:p14="http://schemas.microsoft.com/office/powerpoint/2010/main" val="1106460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80363F-254C-4821-8FC7-8B82DDF4A08B}" type="slidenum">
              <a:rPr lang="zh-CN" altLang="en-US" smtClean="0"/>
              <a:t>9</a:t>
            </a:fld>
            <a:endParaRPr lang="zh-CN" altLang="en-US"/>
          </a:p>
        </p:txBody>
      </p:sp>
    </p:spTree>
    <p:extLst>
      <p:ext uri="{BB962C8B-B14F-4D97-AF65-F5344CB8AC3E}">
        <p14:creationId xmlns:p14="http://schemas.microsoft.com/office/powerpoint/2010/main" val="3068935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11EF9-6DD6-D247-B592-62F3C50FB7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FF6B1AD-1E16-2643-B30B-13299F5F6E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AC6ED9-B20F-7B43-8391-9DE4E574FEBC}"/>
              </a:ext>
            </a:extLst>
          </p:cNvPr>
          <p:cNvSpPr>
            <a:spLocks noGrp="1"/>
          </p:cNvSpPr>
          <p:nvPr>
            <p:ph type="dt" sz="half" idx="10"/>
          </p:nvPr>
        </p:nvSpPr>
        <p:spPr/>
        <p:txBody>
          <a:bodyPr/>
          <a:lstStyle/>
          <a:p>
            <a:fld id="{1EC8891B-3F70-144C-B7BC-022EB743E43E}" type="datetime1">
              <a:rPr lang="en-US" smtClean="0"/>
              <a:t>7/29/22</a:t>
            </a:fld>
            <a:endParaRPr lang="en-US"/>
          </a:p>
        </p:txBody>
      </p:sp>
      <p:sp>
        <p:nvSpPr>
          <p:cNvPr id="5" name="Footer Placeholder 4">
            <a:extLst>
              <a:ext uri="{FF2B5EF4-FFF2-40B4-BE49-F238E27FC236}">
                <a16:creationId xmlns:a16="http://schemas.microsoft.com/office/drawing/2014/main" id="{A823F3A0-3807-CA49-8A8D-258A1808CE58}"/>
              </a:ext>
            </a:extLst>
          </p:cNvPr>
          <p:cNvSpPr>
            <a:spLocks noGrp="1"/>
          </p:cNvSpPr>
          <p:nvPr>
            <p:ph type="ftr" sz="quarter" idx="11"/>
          </p:nvPr>
        </p:nvSpPr>
        <p:spPr/>
        <p:txBody>
          <a:bodyPr/>
          <a:lstStyle/>
          <a:p>
            <a:r>
              <a:rPr lang="en-US"/>
              <a:t>Confidential </a:t>
            </a:r>
          </a:p>
        </p:txBody>
      </p:sp>
      <p:sp>
        <p:nvSpPr>
          <p:cNvPr id="6" name="Slide Number Placeholder 5">
            <a:extLst>
              <a:ext uri="{FF2B5EF4-FFF2-40B4-BE49-F238E27FC236}">
                <a16:creationId xmlns:a16="http://schemas.microsoft.com/office/drawing/2014/main" id="{89A9892D-084A-EE4E-87F6-836EA3C67944}"/>
              </a:ext>
            </a:extLst>
          </p:cNvPr>
          <p:cNvSpPr>
            <a:spLocks noGrp="1"/>
          </p:cNvSpPr>
          <p:nvPr>
            <p:ph type="sldNum" sz="quarter" idx="12"/>
          </p:nvPr>
        </p:nvSpPr>
        <p:spPr/>
        <p:txBody>
          <a:bodyPr/>
          <a:lstStyle/>
          <a:p>
            <a:fld id="{86A3DC17-3F5F-9142-A87F-86617019E30A}" type="slidenum">
              <a:rPr lang="en-US" smtClean="0"/>
              <a:t>‹#›</a:t>
            </a:fld>
            <a:endParaRPr lang="en-US"/>
          </a:p>
        </p:txBody>
      </p:sp>
    </p:spTree>
    <p:extLst>
      <p:ext uri="{BB962C8B-B14F-4D97-AF65-F5344CB8AC3E}">
        <p14:creationId xmlns:p14="http://schemas.microsoft.com/office/powerpoint/2010/main" val="81496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16011-5FFB-BE4F-9FED-2636A1BC8B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987049-0E66-964C-93C0-B79356F36D6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4CFEBD-5958-3540-8554-58338EABF173}"/>
              </a:ext>
            </a:extLst>
          </p:cNvPr>
          <p:cNvSpPr>
            <a:spLocks noGrp="1"/>
          </p:cNvSpPr>
          <p:nvPr>
            <p:ph type="dt" sz="half" idx="10"/>
          </p:nvPr>
        </p:nvSpPr>
        <p:spPr/>
        <p:txBody>
          <a:bodyPr/>
          <a:lstStyle/>
          <a:p>
            <a:fld id="{6D781BEC-3945-6C4A-BA40-D1AB0318427C}" type="datetime1">
              <a:rPr lang="en-US" smtClean="0"/>
              <a:t>7/29/22</a:t>
            </a:fld>
            <a:endParaRPr lang="en-US"/>
          </a:p>
        </p:txBody>
      </p:sp>
      <p:sp>
        <p:nvSpPr>
          <p:cNvPr id="5" name="Footer Placeholder 4">
            <a:extLst>
              <a:ext uri="{FF2B5EF4-FFF2-40B4-BE49-F238E27FC236}">
                <a16:creationId xmlns:a16="http://schemas.microsoft.com/office/drawing/2014/main" id="{DB95544B-D01F-6541-BB1F-D64EAC57E2DD}"/>
              </a:ext>
            </a:extLst>
          </p:cNvPr>
          <p:cNvSpPr>
            <a:spLocks noGrp="1"/>
          </p:cNvSpPr>
          <p:nvPr>
            <p:ph type="ftr" sz="quarter" idx="11"/>
          </p:nvPr>
        </p:nvSpPr>
        <p:spPr/>
        <p:txBody>
          <a:bodyPr/>
          <a:lstStyle/>
          <a:p>
            <a:r>
              <a:rPr lang="en-US"/>
              <a:t>Confidential </a:t>
            </a:r>
          </a:p>
        </p:txBody>
      </p:sp>
      <p:sp>
        <p:nvSpPr>
          <p:cNvPr id="6" name="Slide Number Placeholder 5">
            <a:extLst>
              <a:ext uri="{FF2B5EF4-FFF2-40B4-BE49-F238E27FC236}">
                <a16:creationId xmlns:a16="http://schemas.microsoft.com/office/drawing/2014/main" id="{C9C169E4-901A-2D48-A669-B0FD02806AE1}"/>
              </a:ext>
            </a:extLst>
          </p:cNvPr>
          <p:cNvSpPr>
            <a:spLocks noGrp="1"/>
          </p:cNvSpPr>
          <p:nvPr>
            <p:ph type="sldNum" sz="quarter" idx="12"/>
          </p:nvPr>
        </p:nvSpPr>
        <p:spPr/>
        <p:txBody>
          <a:bodyPr/>
          <a:lstStyle/>
          <a:p>
            <a:fld id="{86A3DC17-3F5F-9142-A87F-86617019E30A}" type="slidenum">
              <a:rPr lang="en-US" smtClean="0"/>
              <a:t>‹#›</a:t>
            </a:fld>
            <a:endParaRPr lang="en-US"/>
          </a:p>
        </p:txBody>
      </p:sp>
    </p:spTree>
    <p:extLst>
      <p:ext uri="{BB962C8B-B14F-4D97-AF65-F5344CB8AC3E}">
        <p14:creationId xmlns:p14="http://schemas.microsoft.com/office/powerpoint/2010/main" val="2008764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3E8EBD-3356-3140-AAF5-A538A2813E0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E33B01-976B-4448-945A-68A55C364CD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F51EFE-32C1-8848-9EE7-F83D9989E0A2}"/>
              </a:ext>
            </a:extLst>
          </p:cNvPr>
          <p:cNvSpPr>
            <a:spLocks noGrp="1"/>
          </p:cNvSpPr>
          <p:nvPr>
            <p:ph type="dt" sz="half" idx="10"/>
          </p:nvPr>
        </p:nvSpPr>
        <p:spPr/>
        <p:txBody>
          <a:bodyPr/>
          <a:lstStyle/>
          <a:p>
            <a:fld id="{7BE90B7A-D4AE-BF42-A216-D715B744A027}" type="datetime1">
              <a:rPr lang="en-US" smtClean="0"/>
              <a:t>7/29/22</a:t>
            </a:fld>
            <a:endParaRPr lang="en-US"/>
          </a:p>
        </p:txBody>
      </p:sp>
      <p:sp>
        <p:nvSpPr>
          <p:cNvPr id="5" name="Footer Placeholder 4">
            <a:extLst>
              <a:ext uri="{FF2B5EF4-FFF2-40B4-BE49-F238E27FC236}">
                <a16:creationId xmlns:a16="http://schemas.microsoft.com/office/drawing/2014/main" id="{83736109-5617-3844-B311-45EFF576A916}"/>
              </a:ext>
            </a:extLst>
          </p:cNvPr>
          <p:cNvSpPr>
            <a:spLocks noGrp="1"/>
          </p:cNvSpPr>
          <p:nvPr>
            <p:ph type="ftr" sz="quarter" idx="11"/>
          </p:nvPr>
        </p:nvSpPr>
        <p:spPr/>
        <p:txBody>
          <a:bodyPr/>
          <a:lstStyle/>
          <a:p>
            <a:r>
              <a:rPr lang="en-US"/>
              <a:t>Confidential </a:t>
            </a:r>
          </a:p>
        </p:txBody>
      </p:sp>
      <p:sp>
        <p:nvSpPr>
          <p:cNvPr id="6" name="Slide Number Placeholder 5">
            <a:extLst>
              <a:ext uri="{FF2B5EF4-FFF2-40B4-BE49-F238E27FC236}">
                <a16:creationId xmlns:a16="http://schemas.microsoft.com/office/drawing/2014/main" id="{4ED511D5-ADE8-534D-B5E3-8C9ED92E30F3}"/>
              </a:ext>
            </a:extLst>
          </p:cNvPr>
          <p:cNvSpPr>
            <a:spLocks noGrp="1"/>
          </p:cNvSpPr>
          <p:nvPr>
            <p:ph type="sldNum" sz="quarter" idx="12"/>
          </p:nvPr>
        </p:nvSpPr>
        <p:spPr/>
        <p:txBody>
          <a:bodyPr/>
          <a:lstStyle/>
          <a:p>
            <a:fld id="{86A3DC17-3F5F-9142-A87F-86617019E30A}" type="slidenum">
              <a:rPr lang="en-US" smtClean="0"/>
              <a:t>‹#›</a:t>
            </a:fld>
            <a:endParaRPr lang="en-US"/>
          </a:p>
        </p:txBody>
      </p:sp>
    </p:spTree>
    <p:extLst>
      <p:ext uri="{BB962C8B-B14F-4D97-AF65-F5344CB8AC3E}">
        <p14:creationId xmlns:p14="http://schemas.microsoft.com/office/powerpoint/2010/main" val="2929661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EB762-E6AB-2E4C-A1AD-35B21173F7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ECE024-E24E-8C4E-AAF8-E2ED583D94A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D8E425-9C21-2644-AE76-46E3B798544F}"/>
              </a:ext>
            </a:extLst>
          </p:cNvPr>
          <p:cNvSpPr>
            <a:spLocks noGrp="1"/>
          </p:cNvSpPr>
          <p:nvPr>
            <p:ph type="dt" sz="half" idx="10"/>
          </p:nvPr>
        </p:nvSpPr>
        <p:spPr/>
        <p:txBody>
          <a:bodyPr/>
          <a:lstStyle/>
          <a:p>
            <a:fld id="{99297A05-5E9C-D54D-BFCF-9C93030A4201}" type="datetime1">
              <a:rPr lang="en-US" smtClean="0"/>
              <a:t>7/29/22</a:t>
            </a:fld>
            <a:endParaRPr lang="en-US"/>
          </a:p>
        </p:txBody>
      </p:sp>
      <p:sp>
        <p:nvSpPr>
          <p:cNvPr id="5" name="Footer Placeholder 4">
            <a:extLst>
              <a:ext uri="{FF2B5EF4-FFF2-40B4-BE49-F238E27FC236}">
                <a16:creationId xmlns:a16="http://schemas.microsoft.com/office/drawing/2014/main" id="{214E8553-5A68-EA4C-BFE5-60EB1AA1A92A}"/>
              </a:ext>
            </a:extLst>
          </p:cNvPr>
          <p:cNvSpPr>
            <a:spLocks noGrp="1"/>
          </p:cNvSpPr>
          <p:nvPr>
            <p:ph type="ftr" sz="quarter" idx="11"/>
          </p:nvPr>
        </p:nvSpPr>
        <p:spPr/>
        <p:txBody>
          <a:bodyPr/>
          <a:lstStyle/>
          <a:p>
            <a:r>
              <a:rPr lang="en-US"/>
              <a:t>Confidential </a:t>
            </a:r>
          </a:p>
        </p:txBody>
      </p:sp>
      <p:sp>
        <p:nvSpPr>
          <p:cNvPr id="6" name="Slide Number Placeholder 5">
            <a:extLst>
              <a:ext uri="{FF2B5EF4-FFF2-40B4-BE49-F238E27FC236}">
                <a16:creationId xmlns:a16="http://schemas.microsoft.com/office/drawing/2014/main" id="{2D5F1452-BA08-8647-A0AC-515222F0D85A}"/>
              </a:ext>
            </a:extLst>
          </p:cNvPr>
          <p:cNvSpPr>
            <a:spLocks noGrp="1"/>
          </p:cNvSpPr>
          <p:nvPr>
            <p:ph type="sldNum" sz="quarter" idx="12"/>
          </p:nvPr>
        </p:nvSpPr>
        <p:spPr/>
        <p:txBody>
          <a:bodyPr/>
          <a:lstStyle/>
          <a:p>
            <a:fld id="{86A3DC17-3F5F-9142-A87F-86617019E30A}" type="slidenum">
              <a:rPr lang="en-US" smtClean="0"/>
              <a:t>‹#›</a:t>
            </a:fld>
            <a:endParaRPr lang="en-US"/>
          </a:p>
        </p:txBody>
      </p:sp>
    </p:spTree>
    <p:extLst>
      <p:ext uri="{BB962C8B-B14F-4D97-AF65-F5344CB8AC3E}">
        <p14:creationId xmlns:p14="http://schemas.microsoft.com/office/powerpoint/2010/main" val="3801070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53C4E-22B6-F144-8401-C4AFF3EA0F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B90E1E-21A6-1646-AA14-6FFDB443A4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1F4C4FA-69DC-4840-AA5E-93AF79A39DA2}"/>
              </a:ext>
            </a:extLst>
          </p:cNvPr>
          <p:cNvSpPr>
            <a:spLocks noGrp="1"/>
          </p:cNvSpPr>
          <p:nvPr>
            <p:ph type="dt" sz="half" idx="10"/>
          </p:nvPr>
        </p:nvSpPr>
        <p:spPr/>
        <p:txBody>
          <a:bodyPr/>
          <a:lstStyle/>
          <a:p>
            <a:fld id="{C87528D8-153F-A04B-9B8D-4D250ACF014F}" type="datetime1">
              <a:rPr lang="en-US" smtClean="0"/>
              <a:t>7/29/22</a:t>
            </a:fld>
            <a:endParaRPr lang="en-US"/>
          </a:p>
        </p:txBody>
      </p:sp>
      <p:sp>
        <p:nvSpPr>
          <p:cNvPr id="5" name="Footer Placeholder 4">
            <a:extLst>
              <a:ext uri="{FF2B5EF4-FFF2-40B4-BE49-F238E27FC236}">
                <a16:creationId xmlns:a16="http://schemas.microsoft.com/office/drawing/2014/main" id="{B261D48C-26D7-004E-B187-3B411D964DC0}"/>
              </a:ext>
            </a:extLst>
          </p:cNvPr>
          <p:cNvSpPr>
            <a:spLocks noGrp="1"/>
          </p:cNvSpPr>
          <p:nvPr>
            <p:ph type="ftr" sz="quarter" idx="11"/>
          </p:nvPr>
        </p:nvSpPr>
        <p:spPr/>
        <p:txBody>
          <a:bodyPr/>
          <a:lstStyle/>
          <a:p>
            <a:r>
              <a:rPr lang="en-US"/>
              <a:t>Confidential </a:t>
            </a:r>
          </a:p>
        </p:txBody>
      </p:sp>
      <p:sp>
        <p:nvSpPr>
          <p:cNvPr id="6" name="Slide Number Placeholder 5">
            <a:extLst>
              <a:ext uri="{FF2B5EF4-FFF2-40B4-BE49-F238E27FC236}">
                <a16:creationId xmlns:a16="http://schemas.microsoft.com/office/drawing/2014/main" id="{39DC3C15-0963-8C40-AF1A-4CE2A00A78ED}"/>
              </a:ext>
            </a:extLst>
          </p:cNvPr>
          <p:cNvSpPr>
            <a:spLocks noGrp="1"/>
          </p:cNvSpPr>
          <p:nvPr>
            <p:ph type="sldNum" sz="quarter" idx="12"/>
          </p:nvPr>
        </p:nvSpPr>
        <p:spPr/>
        <p:txBody>
          <a:bodyPr/>
          <a:lstStyle/>
          <a:p>
            <a:fld id="{86A3DC17-3F5F-9142-A87F-86617019E30A}" type="slidenum">
              <a:rPr lang="en-US" smtClean="0"/>
              <a:t>‹#›</a:t>
            </a:fld>
            <a:endParaRPr lang="en-US"/>
          </a:p>
        </p:txBody>
      </p:sp>
    </p:spTree>
    <p:extLst>
      <p:ext uri="{BB962C8B-B14F-4D97-AF65-F5344CB8AC3E}">
        <p14:creationId xmlns:p14="http://schemas.microsoft.com/office/powerpoint/2010/main" val="4118442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8FD75-DDD9-534A-9131-17B2464FD9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A7D543-29CB-764D-8F45-AF1B2454A33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C76314-24F8-B745-87F5-EBBD7CE699A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3F39F5-F441-A346-8293-BF405B690C5C}"/>
              </a:ext>
            </a:extLst>
          </p:cNvPr>
          <p:cNvSpPr>
            <a:spLocks noGrp="1"/>
          </p:cNvSpPr>
          <p:nvPr>
            <p:ph type="dt" sz="half" idx="10"/>
          </p:nvPr>
        </p:nvSpPr>
        <p:spPr/>
        <p:txBody>
          <a:bodyPr/>
          <a:lstStyle/>
          <a:p>
            <a:fld id="{735DECDA-0872-FC45-A9E4-710B66D7CC2F}" type="datetime1">
              <a:rPr lang="en-US" smtClean="0"/>
              <a:t>7/29/22</a:t>
            </a:fld>
            <a:endParaRPr lang="en-US"/>
          </a:p>
        </p:txBody>
      </p:sp>
      <p:sp>
        <p:nvSpPr>
          <p:cNvPr id="6" name="Footer Placeholder 5">
            <a:extLst>
              <a:ext uri="{FF2B5EF4-FFF2-40B4-BE49-F238E27FC236}">
                <a16:creationId xmlns:a16="http://schemas.microsoft.com/office/drawing/2014/main" id="{B50847EA-356A-5B4E-9B8E-D6925BDC6CCC}"/>
              </a:ext>
            </a:extLst>
          </p:cNvPr>
          <p:cNvSpPr>
            <a:spLocks noGrp="1"/>
          </p:cNvSpPr>
          <p:nvPr>
            <p:ph type="ftr" sz="quarter" idx="11"/>
          </p:nvPr>
        </p:nvSpPr>
        <p:spPr/>
        <p:txBody>
          <a:bodyPr/>
          <a:lstStyle/>
          <a:p>
            <a:r>
              <a:rPr lang="en-US"/>
              <a:t>Confidential </a:t>
            </a:r>
          </a:p>
        </p:txBody>
      </p:sp>
      <p:sp>
        <p:nvSpPr>
          <p:cNvPr id="7" name="Slide Number Placeholder 6">
            <a:extLst>
              <a:ext uri="{FF2B5EF4-FFF2-40B4-BE49-F238E27FC236}">
                <a16:creationId xmlns:a16="http://schemas.microsoft.com/office/drawing/2014/main" id="{0B821C2F-5043-2E41-929E-C8C3DC3345DD}"/>
              </a:ext>
            </a:extLst>
          </p:cNvPr>
          <p:cNvSpPr>
            <a:spLocks noGrp="1"/>
          </p:cNvSpPr>
          <p:nvPr>
            <p:ph type="sldNum" sz="quarter" idx="12"/>
          </p:nvPr>
        </p:nvSpPr>
        <p:spPr/>
        <p:txBody>
          <a:bodyPr/>
          <a:lstStyle/>
          <a:p>
            <a:fld id="{86A3DC17-3F5F-9142-A87F-86617019E30A}" type="slidenum">
              <a:rPr lang="en-US" smtClean="0"/>
              <a:t>‹#›</a:t>
            </a:fld>
            <a:endParaRPr lang="en-US"/>
          </a:p>
        </p:txBody>
      </p:sp>
    </p:spTree>
    <p:extLst>
      <p:ext uri="{BB962C8B-B14F-4D97-AF65-F5344CB8AC3E}">
        <p14:creationId xmlns:p14="http://schemas.microsoft.com/office/powerpoint/2010/main" val="920224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D07EB-D844-2244-B502-B764F6D7C0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D69798-5FEC-7545-9828-8E8E3E58A0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06286D4-DCC3-FD4D-B679-1EEA6DF26E7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F4CE97-5A0A-B842-B668-09E32AE76A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8648DE1-19F5-1E43-8AD8-6C11704E3EC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CBEAB0-E093-FA4F-A4E9-A6FA6CB85282}"/>
              </a:ext>
            </a:extLst>
          </p:cNvPr>
          <p:cNvSpPr>
            <a:spLocks noGrp="1"/>
          </p:cNvSpPr>
          <p:nvPr>
            <p:ph type="dt" sz="half" idx="10"/>
          </p:nvPr>
        </p:nvSpPr>
        <p:spPr/>
        <p:txBody>
          <a:bodyPr/>
          <a:lstStyle/>
          <a:p>
            <a:fld id="{A199AF8B-FB62-5E45-872E-F9872EB648C5}" type="datetime1">
              <a:rPr lang="en-US" smtClean="0"/>
              <a:t>7/29/22</a:t>
            </a:fld>
            <a:endParaRPr lang="en-US"/>
          </a:p>
        </p:txBody>
      </p:sp>
      <p:sp>
        <p:nvSpPr>
          <p:cNvPr id="8" name="Footer Placeholder 7">
            <a:extLst>
              <a:ext uri="{FF2B5EF4-FFF2-40B4-BE49-F238E27FC236}">
                <a16:creationId xmlns:a16="http://schemas.microsoft.com/office/drawing/2014/main" id="{73FEED8A-7425-1C4F-AD4A-E9406273EAF7}"/>
              </a:ext>
            </a:extLst>
          </p:cNvPr>
          <p:cNvSpPr>
            <a:spLocks noGrp="1"/>
          </p:cNvSpPr>
          <p:nvPr>
            <p:ph type="ftr" sz="quarter" idx="11"/>
          </p:nvPr>
        </p:nvSpPr>
        <p:spPr/>
        <p:txBody>
          <a:bodyPr/>
          <a:lstStyle/>
          <a:p>
            <a:r>
              <a:rPr lang="en-US"/>
              <a:t>Confidential </a:t>
            </a:r>
          </a:p>
        </p:txBody>
      </p:sp>
      <p:sp>
        <p:nvSpPr>
          <p:cNvPr id="9" name="Slide Number Placeholder 8">
            <a:extLst>
              <a:ext uri="{FF2B5EF4-FFF2-40B4-BE49-F238E27FC236}">
                <a16:creationId xmlns:a16="http://schemas.microsoft.com/office/drawing/2014/main" id="{DC20EEF1-488D-5C46-975D-A8700E62CDA9}"/>
              </a:ext>
            </a:extLst>
          </p:cNvPr>
          <p:cNvSpPr>
            <a:spLocks noGrp="1"/>
          </p:cNvSpPr>
          <p:nvPr>
            <p:ph type="sldNum" sz="quarter" idx="12"/>
          </p:nvPr>
        </p:nvSpPr>
        <p:spPr/>
        <p:txBody>
          <a:bodyPr/>
          <a:lstStyle/>
          <a:p>
            <a:fld id="{86A3DC17-3F5F-9142-A87F-86617019E30A}" type="slidenum">
              <a:rPr lang="en-US" smtClean="0"/>
              <a:t>‹#›</a:t>
            </a:fld>
            <a:endParaRPr lang="en-US"/>
          </a:p>
        </p:txBody>
      </p:sp>
    </p:spTree>
    <p:extLst>
      <p:ext uri="{BB962C8B-B14F-4D97-AF65-F5344CB8AC3E}">
        <p14:creationId xmlns:p14="http://schemas.microsoft.com/office/powerpoint/2010/main" val="2745155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621F9-CC8B-CB4F-BD81-E070C9E0DC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84DB94-5034-D84F-AC4B-4C474471A2B7}"/>
              </a:ext>
            </a:extLst>
          </p:cNvPr>
          <p:cNvSpPr>
            <a:spLocks noGrp="1"/>
          </p:cNvSpPr>
          <p:nvPr>
            <p:ph type="dt" sz="half" idx="10"/>
          </p:nvPr>
        </p:nvSpPr>
        <p:spPr/>
        <p:txBody>
          <a:bodyPr/>
          <a:lstStyle/>
          <a:p>
            <a:fld id="{79A1652E-853B-3245-8799-FED466F5E1D5}" type="datetime1">
              <a:rPr lang="en-US" smtClean="0"/>
              <a:t>7/29/22</a:t>
            </a:fld>
            <a:endParaRPr lang="en-US"/>
          </a:p>
        </p:txBody>
      </p:sp>
      <p:sp>
        <p:nvSpPr>
          <p:cNvPr id="4" name="Footer Placeholder 3">
            <a:extLst>
              <a:ext uri="{FF2B5EF4-FFF2-40B4-BE49-F238E27FC236}">
                <a16:creationId xmlns:a16="http://schemas.microsoft.com/office/drawing/2014/main" id="{7B5445C1-4042-724B-A5DB-ED11A6BDA173}"/>
              </a:ext>
            </a:extLst>
          </p:cNvPr>
          <p:cNvSpPr>
            <a:spLocks noGrp="1"/>
          </p:cNvSpPr>
          <p:nvPr>
            <p:ph type="ftr" sz="quarter" idx="11"/>
          </p:nvPr>
        </p:nvSpPr>
        <p:spPr/>
        <p:txBody>
          <a:bodyPr/>
          <a:lstStyle/>
          <a:p>
            <a:r>
              <a:rPr lang="en-US"/>
              <a:t>Confidential </a:t>
            </a:r>
          </a:p>
        </p:txBody>
      </p:sp>
      <p:sp>
        <p:nvSpPr>
          <p:cNvPr id="5" name="Slide Number Placeholder 4">
            <a:extLst>
              <a:ext uri="{FF2B5EF4-FFF2-40B4-BE49-F238E27FC236}">
                <a16:creationId xmlns:a16="http://schemas.microsoft.com/office/drawing/2014/main" id="{ED79A54B-944D-A644-8C59-960D78C1BB53}"/>
              </a:ext>
            </a:extLst>
          </p:cNvPr>
          <p:cNvSpPr>
            <a:spLocks noGrp="1"/>
          </p:cNvSpPr>
          <p:nvPr>
            <p:ph type="sldNum" sz="quarter" idx="12"/>
          </p:nvPr>
        </p:nvSpPr>
        <p:spPr/>
        <p:txBody>
          <a:bodyPr/>
          <a:lstStyle/>
          <a:p>
            <a:fld id="{86A3DC17-3F5F-9142-A87F-86617019E30A}" type="slidenum">
              <a:rPr lang="en-US" smtClean="0"/>
              <a:t>‹#›</a:t>
            </a:fld>
            <a:endParaRPr lang="en-US"/>
          </a:p>
        </p:txBody>
      </p:sp>
    </p:spTree>
    <p:extLst>
      <p:ext uri="{BB962C8B-B14F-4D97-AF65-F5344CB8AC3E}">
        <p14:creationId xmlns:p14="http://schemas.microsoft.com/office/powerpoint/2010/main" val="1253138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951DFC-118A-AC49-90B3-1D3E367842B8}"/>
              </a:ext>
            </a:extLst>
          </p:cNvPr>
          <p:cNvSpPr>
            <a:spLocks noGrp="1"/>
          </p:cNvSpPr>
          <p:nvPr>
            <p:ph type="dt" sz="half" idx="10"/>
          </p:nvPr>
        </p:nvSpPr>
        <p:spPr/>
        <p:txBody>
          <a:bodyPr/>
          <a:lstStyle/>
          <a:p>
            <a:fld id="{409987A0-AF6A-EC46-BE54-01992E98200D}" type="datetime1">
              <a:rPr lang="en-US" smtClean="0"/>
              <a:t>7/29/22</a:t>
            </a:fld>
            <a:endParaRPr lang="en-US"/>
          </a:p>
        </p:txBody>
      </p:sp>
      <p:sp>
        <p:nvSpPr>
          <p:cNvPr id="3" name="Footer Placeholder 2">
            <a:extLst>
              <a:ext uri="{FF2B5EF4-FFF2-40B4-BE49-F238E27FC236}">
                <a16:creationId xmlns:a16="http://schemas.microsoft.com/office/drawing/2014/main" id="{E2AB2F57-38D0-5D4C-9A70-6F85389ABA1A}"/>
              </a:ext>
            </a:extLst>
          </p:cNvPr>
          <p:cNvSpPr>
            <a:spLocks noGrp="1"/>
          </p:cNvSpPr>
          <p:nvPr>
            <p:ph type="ftr" sz="quarter" idx="11"/>
          </p:nvPr>
        </p:nvSpPr>
        <p:spPr/>
        <p:txBody>
          <a:bodyPr/>
          <a:lstStyle/>
          <a:p>
            <a:r>
              <a:rPr lang="en-US"/>
              <a:t>Confidential </a:t>
            </a:r>
          </a:p>
        </p:txBody>
      </p:sp>
      <p:sp>
        <p:nvSpPr>
          <p:cNvPr id="4" name="Slide Number Placeholder 3">
            <a:extLst>
              <a:ext uri="{FF2B5EF4-FFF2-40B4-BE49-F238E27FC236}">
                <a16:creationId xmlns:a16="http://schemas.microsoft.com/office/drawing/2014/main" id="{01BB0DF8-4BC5-3144-918E-D08EA8E9F59A}"/>
              </a:ext>
            </a:extLst>
          </p:cNvPr>
          <p:cNvSpPr>
            <a:spLocks noGrp="1"/>
          </p:cNvSpPr>
          <p:nvPr>
            <p:ph type="sldNum" sz="quarter" idx="12"/>
          </p:nvPr>
        </p:nvSpPr>
        <p:spPr/>
        <p:txBody>
          <a:bodyPr/>
          <a:lstStyle/>
          <a:p>
            <a:fld id="{86A3DC17-3F5F-9142-A87F-86617019E30A}" type="slidenum">
              <a:rPr lang="en-US" smtClean="0"/>
              <a:t>‹#›</a:t>
            </a:fld>
            <a:endParaRPr lang="en-US"/>
          </a:p>
        </p:txBody>
      </p:sp>
    </p:spTree>
    <p:extLst>
      <p:ext uri="{BB962C8B-B14F-4D97-AF65-F5344CB8AC3E}">
        <p14:creationId xmlns:p14="http://schemas.microsoft.com/office/powerpoint/2010/main" val="1319565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A709-A586-5E46-8E75-83D8CC8310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E20B931-01C4-A54A-AD92-B5EDE2CFF4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0EA2D5-DEB9-AB46-A950-999F317516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81A1313-E5B6-E94E-8F8D-F17A98F79E94}"/>
              </a:ext>
            </a:extLst>
          </p:cNvPr>
          <p:cNvSpPr>
            <a:spLocks noGrp="1"/>
          </p:cNvSpPr>
          <p:nvPr>
            <p:ph type="dt" sz="half" idx="10"/>
          </p:nvPr>
        </p:nvSpPr>
        <p:spPr/>
        <p:txBody>
          <a:bodyPr/>
          <a:lstStyle/>
          <a:p>
            <a:fld id="{EDFD451D-0D7F-BD40-BE4F-BF321941FA61}" type="datetime1">
              <a:rPr lang="en-US" smtClean="0"/>
              <a:t>7/29/22</a:t>
            </a:fld>
            <a:endParaRPr lang="en-US"/>
          </a:p>
        </p:txBody>
      </p:sp>
      <p:sp>
        <p:nvSpPr>
          <p:cNvPr id="6" name="Footer Placeholder 5">
            <a:extLst>
              <a:ext uri="{FF2B5EF4-FFF2-40B4-BE49-F238E27FC236}">
                <a16:creationId xmlns:a16="http://schemas.microsoft.com/office/drawing/2014/main" id="{325313F5-ED9F-284D-8DE6-45AC71A5ABC5}"/>
              </a:ext>
            </a:extLst>
          </p:cNvPr>
          <p:cNvSpPr>
            <a:spLocks noGrp="1"/>
          </p:cNvSpPr>
          <p:nvPr>
            <p:ph type="ftr" sz="quarter" idx="11"/>
          </p:nvPr>
        </p:nvSpPr>
        <p:spPr/>
        <p:txBody>
          <a:bodyPr/>
          <a:lstStyle/>
          <a:p>
            <a:r>
              <a:rPr lang="en-US"/>
              <a:t>Confidential </a:t>
            </a:r>
          </a:p>
        </p:txBody>
      </p:sp>
      <p:sp>
        <p:nvSpPr>
          <p:cNvPr id="7" name="Slide Number Placeholder 6">
            <a:extLst>
              <a:ext uri="{FF2B5EF4-FFF2-40B4-BE49-F238E27FC236}">
                <a16:creationId xmlns:a16="http://schemas.microsoft.com/office/drawing/2014/main" id="{F97E39B0-5B3E-C045-B588-6829DD79EBA5}"/>
              </a:ext>
            </a:extLst>
          </p:cNvPr>
          <p:cNvSpPr>
            <a:spLocks noGrp="1"/>
          </p:cNvSpPr>
          <p:nvPr>
            <p:ph type="sldNum" sz="quarter" idx="12"/>
          </p:nvPr>
        </p:nvSpPr>
        <p:spPr/>
        <p:txBody>
          <a:bodyPr/>
          <a:lstStyle/>
          <a:p>
            <a:fld id="{86A3DC17-3F5F-9142-A87F-86617019E30A}" type="slidenum">
              <a:rPr lang="en-US" smtClean="0"/>
              <a:t>‹#›</a:t>
            </a:fld>
            <a:endParaRPr lang="en-US"/>
          </a:p>
        </p:txBody>
      </p:sp>
    </p:spTree>
    <p:extLst>
      <p:ext uri="{BB962C8B-B14F-4D97-AF65-F5344CB8AC3E}">
        <p14:creationId xmlns:p14="http://schemas.microsoft.com/office/powerpoint/2010/main" val="3995694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21A68-C692-8243-8CD4-8055E19F0D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73CFA9-AD36-204A-B990-71426F4C34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BC751A-4AF2-9940-922D-AB1F9FE416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486BA0F-747A-C747-894E-1AA61263B480}"/>
              </a:ext>
            </a:extLst>
          </p:cNvPr>
          <p:cNvSpPr>
            <a:spLocks noGrp="1"/>
          </p:cNvSpPr>
          <p:nvPr>
            <p:ph type="dt" sz="half" idx="10"/>
          </p:nvPr>
        </p:nvSpPr>
        <p:spPr/>
        <p:txBody>
          <a:bodyPr/>
          <a:lstStyle/>
          <a:p>
            <a:fld id="{EDA7CA0C-8745-FE4C-B7EE-920CE95B4BD8}" type="datetime1">
              <a:rPr lang="en-US" smtClean="0"/>
              <a:t>7/29/22</a:t>
            </a:fld>
            <a:endParaRPr lang="en-US"/>
          </a:p>
        </p:txBody>
      </p:sp>
      <p:sp>
        <p:nvSpPr>
          <p:cNvPr id="6" name="Footer Placeholder 5">
            <a:extLst>
              <a:ext uri="{FF2B5EF4-FFF2-40B4-BE49-F238E27FC236}">
                <a16:creationId xmlns:a16="http://schemas.microsoft.com/office/drawing/2014/main" id="{C2496415-7B9C-5242-87A4-B9C4CE615694}"/>
              </a:ext>
            </a:extLst>
          </p:cNvPr>
          <p:cNvSpPr>
            <a:spLocks noGrp="1"/>
          </p:cNvSpPr>
          <p:nvPr>
            <p:ph type="ftr" sz="quarter" idx="11"/>
          </p:nvPr>
        </p:nvSpPr>
        <p:spPr/>
        <p:txBody>
          <a:bodyPr/>
          <a:lstStyle/>
          <a:p>
            <a:r>
              <a:rPr lang="en-US"/>
              <a:t>Confidential </a:t>
            </a:r>
          </a:p>
        </p:txBody>
      </p:sp>
      <p:sp>
        <p:nvSpPr>
          <p:cNvPr id="7" name="Slide Number Placeholder 6">
            <a:extLst>
              <a:ext uri="{FF2B5EF4-FFF2-40B4-BE49-F238E27FC236}">
                <a16:creationId xmlns:a16="http://schemas.microsoft.com/office/drawing/2014/main" id="{9AD52741-923E-814E-8E80-BB9B67927A36}"/>
              </a:ext>
            </a:extLst>
          </p:cNvPr>
          <p:cNvSpPr>
            <a:spLocks noGrp="1"/>
          </p:cNvSpPr>
          <p:nvPr>
            <p:ph type="sldNum" sz="quarter" idx="12"/>
          </p:nvPr>
        </p:nvSpPr>
        <p:spPr/>
        <p:txBody>
          <a:bodyPr/>
          <a:lstStyle/>
          <a:p>
            <a:fld id="{86A3DC17-3F5F-9142-A87F-86617019E30A}" type="slidenum">
              <a:rPr lang="en-US" smtClean="0"/>
              <a:t>‹#›</a:t>
            </a:fld>
            <a:endParaRPr lang="en-US"/>
          </a:p>
        </p:txBody>
      </p:sp>
    </p:spTree>
    <p:extLst>
      <p:ext uri="{BB962C8B-B14F-4D97-AF65-F5344CB8AC3E}">
        <p14:creationId xmlns:p14="http://schemas.microsoft.com/office/powerpoint/2010/main" val="3596345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039C17-45D4-514B-BFA0-E7DC0B0CEE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2A87F2-D6E4-7847-B0B8-C61E2BDC19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D09B84-189C-3143-BB67-9CE09EF1E0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F6DF37-25B9-7546-BF85-7DAFF438B5F5}" type="datetime1">
              <a:rPr lang="en-US" smtClean="0"/>
              <a:t>7/29/22</a:t>
            </a:fld>
            <a:endParaRPr lang="en-US"/>
          </a:p>
        </p:txBody>
      </p:sp>
      <p:sp>
        <p:nvSpPr>
          <p:cNvPr id="5" name="Footer Placeholder 4">
            <a:extLst>
              <a:ext uri="{FF2B5EF4-FFF2-40B4-BE49-F238E27FC236}">
                <a16:creationId xmlns:a16="http://schemas.microsoft.com/office/drawing/2014/main" id="{E0C5120F-46F7-B140-8D87-CCF1F1C219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Confidential </a:t>
            </a:r>
          </a:p>
        </p:txBody>
      </p:sp>
      <p:sp>
        <p:nvSpPr>
          <p:cNvPr id="6" name="Slide Number Placeholder 5">
            <a:extLst>
              <a:ext uri="{FF2B5EF4-FFF2-40B4-BE49-F238E27FC236}">
                <a16:creationId xmlns:a16="http://schemas.microsoft.com/office/drawing/2014/main" id="{EF9C0AC3-B5FE-0F4F-96C5-F24E299D14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A3DC17-3F5F-9142-A87F-86617019E30A}" type="slidenum">
              <a:rPr lang="en-US" smtClean="0"/>
              <a:t>‹#›</a:t>
            </a:fld>
            <a:endParaRPr lang="en-US"/>
          </a:p>
        </p:txBody>
      </p:sp>
    </p:spTree>
    <p:extLst>
      <p:ext uri="{BB962C8B-B14F-4D97-AF65-F5344CB8AC3E}">
        <p14:creationId xmlns:p14="http://schemas.microsoft.com/office/powerpoint/2010/main" val="20905683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tiff"/><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8" Type="http://schemas.openxmlformats.org/officeDocument/2006/relationships/image" Target="../media/image22.tiff"/><Relationship Id="rId3" Type="http://schemas.openxmlformats.org/officeDocument/2006/relationships/image" Target="../media/image5.png"/><Relationship Id="rId7" Type="http://schemas.openxmlformats.org/officeDocument/2006/relationships/image" Target="../media/image21.tif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0.tiff"/><Relationship Id="rId5" Type="http://schemas.openxmlformats.org/officeDocument/2006/relationships/image" Target="../media/image19.png"/><Relationship Id="rId10" Type="http://schemas.openxmlformats.org/officeDocument/2006/relationships/image" Target="../media/image24.tiff"/><Relationship Id="rId4" Type="http://schemas.openxmlformats.org/officeDocument/2006/relationships/image" Target="../media/image18.emf"/><Relationship Id="rId9" Type="http://schemas.openxmlformats.org/officeDocument/2006/relationships/image" Target="../media/image23.tiff"/></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hyperlink" Target="https://www.google.com.hk/search?newwindow=1&amp;sxsrf=ALiCzsbkNes2ff8kcDUgcMn6yn-9MO6baw:1655786895912&amp;q=What+are+the+4+types+of+intellectual+property%3F&amp;sa=X&amp;ved=2ahUKEwiTsYTu3r34AhXxUPUHHT92AoIQzmd6BAg0EAU"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tiff"/><Relationship Id="rId4" Type="http://schemas.openxmlformats.org/officeDocument/2006/relationships/hyperlink" Target="mailto:muying@anlingbio.com"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https://en.wikipedia.org/wiki/Receiver_Operating_Characteristic_Curve_Explorer_and_Tester#cite_note-ref_18818262-2" TargetMode="External"/><Relationship Id="rId3" Type="http://schemas.openxmlformats.org/officeDocument/2006/relationships/image" Target="../media/image4.emf"/><Relationship Id="rId7" Type="http://schemas.openxmlformats.org/officeDocument/2006/relationships/hyperlink" Target="https://en.wikipedia.org/wiki/Receiver_Operating_Characteristic"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en.wiktionary.org/wiki/indicator" TargetMode="External"/><Relationship Id="rId5" Type="http://schemas.openxmlformats.org/officeDocument/2006/relationships/image" Target="../media/image6.tiff"/><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hyperlink" Target="https://www.visionresearchreports.com/preclinical-cro-market/37422" TargetMode="External"/><Relationship Id="rId3" Type="http://schemas.openxmlformats.org/officeDocument/2006/relationships/image" Target="../media/image5.png"/><Relationship Id="rId7" Type="http://schemas.openxmlformats.org/officeDocument/2006/relationships/image" Target="../media/image10.tif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tiff"/><Relationship Id="rId5" Type="http://schemas.openxmlformats.org/officeDocument/2006/relationships/image" Target="../media/image8.tiff"/><Relationship Id="rId10" Type="http://schemas.openxmlformats.org/officeDocument/2006/relationships/image" Target="../media/image11.tiff"/><Relationship Id="rId4" Type="http://schemas.openxmlformats.org/officeDocument/2006/relationships/image" Target="../media/image7.tiff"/><Relationship Id="rId9" Type="http://schemas.openxmlformats.org/officeDocument/2006/relationships/hyperlink" Target="https://www.visionresearchreports.com/small-molecule-innovator-cdmo-market/39117"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2.tiff"/></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3.tiff"/></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4.tiff"/></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7.tiff"/><Relationship Id="rId5" Type="http://schemas.openxmlformats.org/officeDocument/2006/relationships/image" Target="../media/image16.tiff"/><Relationship Id="rId4" Type="http://schemas.openxmlformats.org/officeDocument/2006/relationships/image" Target="../media/image15.tiff"/></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3AF99A-8851-1444-8F7B-F36D96DCE577}"/>
              </a:ext>
            </a:extLst>
          </p:cNvPr>
          <p:cNvPicPr>
            <a:picLocks noChangeAspect="1"/>
          </p:cNvPicPr>
          <p:nvPr/>
        </p:nvPicPr>
        <p:blipFill rotWithShape="1">
          <a:blip r:embed="rId3"/>
          <a:srcRect l="18098" r="7304"/>
          <a:stretch/>
        </p:blipFill>
        <p:spPr>
          <a:xfrm>
            <a:off x="-4978" y="0"/>
            <a:ext cx="12196978" cy="6858000"/>
          </a:xfrm>
          <a:prstGeom prst="rect">
            <a:avLst/>
          </a:prstGeom>
        </p:spPr>
      </p:pic>
      <p:sp>
        <p:nvSpPr>
          <p:cNvPr id="2" name="标题 1"/>
          <p:cNvSpPr>
            <a:spLocks noGrp="1"/>
          </p:cNvSpPr>
          <p:nvPr>
            <p:ph type="title"/>
          </p:nvPr>
        </p:nvSpPr>
        <p:spPr>
          <a:xfrm>
            <a:off x="275417" y="2734223"/>
            <a:ext cx="11737289" cy="1091457"/>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dk1"/>
          </a:fontRef>
        </p:style>
        <p:txBody>
          <a:bodyPr>
            <a:noAutofit/>
          </a:bodyPr>
          <a:lstStyle/>
          <a:p>
            <a:r>
              <a:rPr lang="en-US" altLang="ja-JP" sz="4000" b="1" dirty="0">
                <a:solidFill>
                  <a:schemeClr val="tx1"/>
                </a:solidFill>
                <a:effectLst>
                  <a:outerShdw blurRad="50800" dist="38100" dir="2700000" algn="tl" rotWithShape="0">
                    <a:prstClr val="black">
                      <a:alpha val="40000"/>
                    </a:prstClr>
                  </a:outerShdw>
                </a:effectLst>
                <a:ea typeface="KaiTi" panose="02010609060101010101" pitchFamily="49" charset="-122"/>
              </a:rPr>
              <a:t>The Rule of Biomarker </a:t>
            </a:r>
            <a:r>
              <a:rPr lang="en-US" sz="4000" b="1" dirty="0">
                <a:effectLst>
                  <a:outerShdw blurRad="50800" dist="38100" dir="2700000" algn="tl" rotWithShape="0">
                    <a:prstClr val="black">
                      <a:alpha val="40000"/>
                    </a:prstClr>
                  </a:outerShdw>
                </a:effectLst>
              </a:rPr>
              <a:t>in Clinical Treatment of Tumors</a:t>
            </a:r>
            <a:r>
              <a:rPr lang="en-US" altLang="ja-JP" sz="4000" b="1" dirty="0">
                <a:solidFill>
                  <a:schemeClr val="tx1"/>
                </a:solidFill>
                <a:effectLst>
                  <a:outerShdw blurRad="50800" dist="38100" dir="2700000" algn="tl" rotWithShape="0">
                    <a:prstClr val="black">
                      <a:alpha val="40000"/>
                    </a:prstClr>
                  </a:outerShdw>
                </a:effectLst>
                <a:ea typeface="KaiTi" panose="02010609060101010101" pitchFamily="49" charset="-122"/>
              </a:rPr>
              <a:t> </a:t>
            </a:r>
            <a:endParaRPr lang="zh-CN" altLang="en-US" sz="4000" b="1" dirty="0">
              <a:ln w="0"/>
              <a:solidFill>
                <a:schemeClr val="tx1"/>
              </a:solidFill>
              <a:effectLst>
                <a:outerShdw blurRad="50800" dist="38100" dir="2700000" algn="tl" rotWithShape="0">
                  <a:prstClr val="black">
                    <a:alpha val="40000"/>
                  </a:prstClr>
                </a:outerShdw>
              </a:effectLst>
              <a:ea typeface="KaiTi" panose="02010609060101010101" pitchFamily="49" charset="-122"/>
              <a:cs typeface="LingWai TC Medium" panose="03050602040302020204" pitchFamily="66" charset="-120"/>
            </a:endParaRPr>
          </a:p>
        </p:txBody>
      </p:sp>
      <p:sp>
        <p:nvSpPr>
          <p:cNvPr id="3" name="Rectangle 2">
            <a:extLst>
              <a:ext uri="{FF2B5EF4-FFF2-40B4-BE49-F238E27FC236}">
                <a16:creationId xmlns:a16="http://schemas.microsoft.com/office/drawing/2014/main" id="{F6DB5573-C290-F24A-A468-7A945EB78644}"/>
              </a:ext>
            </a:extLst>
          </p:cNvPr>
          <p:cNvSpPr/>
          <p:nvPr/>
        </p:nvSpPr>
        <p:spPr>
          <a:xfrm>
            <a:off x="9632124" y="1806257"/>
            <a:ext cx="2718216" cy="1138773"/>
          </a:xfrm>
          <a:prstGeom prst="rect">
            <a:avLst/>
          </a:prstGeom>
          <a:noFill/>
        </p:spPr>
        <p:txBody>
          <a:bodyPr wrap="square">
            <a:spAutoFit/>
          </a:bodyPr>
          <a:lstStyle/>
          <a:p>
            <a:pPr algn="ctr"/>
            <a:r>
              <a:rPr lang="en-US" sz="2800" b="1" dirty="0">
                <a:ln w="0"/>
                <a:effectLst>
                  <a:outerShdw blurRad="50800" dist="38100" dir="2700000" algn="tl" rotWithShape="0">
                    <a:prstClr val="black">
                      <a:alpha val="40000"/>
                    </a:prstClr>
                  </a:outerShdw>
                </a:effectLst>
                <a:latin typeface="KaiTi" panose="02010609060101010101" pitchFamily="49" charset="-122"/>
                <a:ea typeface="KaiTi" panose="02010609060101010101" pitchFamily="49" charset="-122"/>
              </a:rPr>
              <a:t>慕 鹰</a:t>
            </a:r>
            <a:r>
              <a:rPr lang="en-US" sz="4000" b="1" dirty="0">
                <a:ln w="0"/>
                <a:effectLst>
                  <a:outerShdw blurRad="50800" dist="38100" dir="2700000" algn="tl" rotWithShape="0">
                    <a:prstClr val="black">
                      <a:alpha val="40000"/>
                    </a:prstClr>
                  </a:outerShdw>
                </a:effectLst>
                <a:latin typeface="KaiTi" panose="02010609060101010101" pitchFamily="49" charset="-122"/>
                <a:ea typeface="KaiTi" panose="02010609060101010101" pitchFamily="49" charset="-122"/>
              </a:rPr>
              <a:t>    </a:t>
            </a:r>
          </a:p>
          <a:p>
            <a:pPr algn="ctr"/>
            <a:r>
              <a:rPr lang="en-US" sz="1400" b="1" dirty="0">
                <a:ln w="0"/>
                <a:effectLst>
                  <a:outerShdw blurRad="50800" dist="38100" dir="2700000" algn="tl" rotWithShape="0">
                    <a:prstClr val="black">
                      <a:alpha val="40000"/>
                    </a:prstClr>
                  </a:outerShdw>
                </a:effectLst>
                <a:latin typeface="Chalkduster" panose="03050602040202020205" pitchFamily="66" charset="77"/>
                <a:ea typeface="Nanum Pen Script" panose="03040600000000000000" pitchFamily="66" charset="-127"/>
              </a:rPr>
              <a:t>Ph.D., D.A.B.T., N.P.G.E.</a:t>
            </a:r>
          </a:p>
          <a:p>
            <a:pPr algn="ctr"/>
            <a:r>
              <a:rPr lang="en-US" sz="1400" b="1" dirty="0">
                <a:ln w="0"/>
                <a:effectLst>
                  <a:outerShdw blurRad="50800" dist="38100" dir="2700000" algn="tl" rotWithShape="0">
                    <a:prstClr val="black">
                      <a:alpha val="40000"/>
                    </a:prstClr>
                  </a:outerShdw>
                </a:effectLst>
                <a:latin typeface="Chalkduster" panose="03050602040202020205" pitchFamily="66" charset="77"/>
                <a:ea typeface="Nanum Pen Script" panose="03040600000000000000" pitchFamily="66" charset="-127"/>
              </a:rPr>
              <a:t>30.7.2022</a:t>
            </a:r>
          </a:p>
        </p:txBody>
      </p:sp>
      <p:pic>
        <p:nvPicPr>
          <p:cNvPr id="4" name="Picture 3">
            <a:extLst>
              <a:ext uri="{FF2B5EF4-FFF2-40B4-BE49-F238E27FC236}">
                <a16:creationId xmlns:a16="http://schemas.microsoft.com/office/drawing/2014/main" id="{D1458934-F538-F44B-B952-C9ADE7C842E8}"/>
              </a:ext>
            </a:extLst>
          </p:cNvPr>
          <p:cNvPicPr>
            <a:picLocks noChangeAspect="1"/>
          </p:cNvPicPr>
          <p:nvPr/>
        </p:nvPicPr>
        <p:blipFill rotWithShape="1">
          <a:blip r:embed="rId4"/>
          <a:srcRect l="7354" r="7146"/>
          <a:stretch/>
        </p:blipFill>
        <p:spPr>
          <a:xfrm>
            <a:off x="10448685" y="-2116"/>
            <a:ext cx="1737360" cy="2032000"/>
          </a:xfrm>
          <a:prstGeom prst="rect">
            <a:avLst/>
          </a:prstGeom>
          <a:ln>
            <a:noFill/>
          </a:ln>
        </p:spPr>
      </p:pic>
      <p:pic>
        <p:nvPicPr>
          <p:cNvPr id="6" name="Picture 5">
            <a:extLst>
              <a:ext uri="{FF2B5EF4-FFF2-40B4-BE49-F238E27FC236}">
                <a16:creationId xmlns:a16="http://schemas.microsoft.com/office/drawing/2014/main" id="{68307C44-8546-FC49-8177-A78808A437CC}"/>
              </a:ext>
            </a:extLst>
          </p:cNvPr>
          <p:cNvPicPr>
            <a:picLocks noChangeAspect="1"/>
          </p:cNvPicPr>
          <p:nvPr/>
        </p:nvPicPr>
        <p:blipFill rotWithShape="1">
          <a:blip r:embed="rId5"/>
          <a:srcRect l="13683"/>
          <a:stretch/>
        </p:blipFill>
        <p:spPr>
          <a:xfrm>
            <a:off x="0" y="4624756"/>
            <a:ext cx="3442253" cy="2233244"/>
          </a:xfrm>
          <a:prstGeom prst="rect">
            <a:avLst/>
          </a:prstGeom>
          <a:ln>
            <a:solidFill>
              <a:schemeClr val="bg1"/>
            </a:solidFill>
          </a:ln>
        </p:spPr>
      </p:pic>
      <p:sp>
        <p:nvSpPr>
          <p:cNvPr id="5" name="Date Placeholder 4">
            <a:extLst>
              <a:ext uri="{FF2B5EF4-FFF2-40B4-BE49-F238E27FC236}">
                <a16:creationId xmlns:a16="http://schemas.microsoft.com/office/drawing/2014/main" id="{DC656C44-147E-9A44-9CFD-D9819107557D}"/>
              </a:ext>
            </a:extLst>
          </p:cNvPr>
          <p:cNvSpPr>
            <a:spLocks noGrp="1"/>
          </p:cNvSpPr>
          <p:nvPr>
            <p:ph type="dt" sz="half" idx="10"/>
          </p:nvPr>
        </p:nvSpPr>
        <p:spPr/>
        <p:txBody>
          <a:bodyPr/>
          <a:lstStyle/>
          <a:p>
            <a:fld id="{C3018A57-310D-F949-83B6-C073BD9E4CA9}" type="datetime1">
              <a:rPr lang="en-US" smtClean="0"/>
              <a:t>7/29/22</a:t>
            </a:fld>
            <a:endParaRPr lang="en-US"/>
          </a:p>
        </p:txBody>
      </p:sp>
      <p:sp>
        <p:nvSpPr>
          <p:cNvPr id="9" name="Slide Number Placeholder 8">
            <a:extLst>
              <a:ext uri="{FF2B5EF4-FFF2-40B4-BE49-F238E27FC236}">
                <a16:creationId xmlns:a16="http://schemas.microsoft.com/office/drawing/2014/main" id="{08A0C398-A3C4-204A-8463-2089D5FA3B11}"/>
              </a:ext>
            </a:extLst>
          </p:cNvPr>
          <p:cNvSpPr>
            <a:spLocks noGrp="1"/>
          </p:cNvSpPr>
          <p:nvPr>
            <p:ph type="sldNum" sz="quarter" idx="12"/>
          </p:nvPr>
        </p:nvSpPr>
        <p:spPr/>
        <p:txBody>
          <a:bodyPr/>
          <a:lstStyle/>
          <a:p>
            <a:fld id="{86A3DC17-3F5F-9142-A87F-86617019E30A}" type="slidenum">
              <a:rPr lang="en-US" smtClean="0"/>
              <a:t>1</a:t>
            </a:fld>
            <a:endParaRPr lang="en-US"/>
          </a:p>
        </p:txBody>
      </p:sp>
      <p:graphicFrame>
        <p:nvGraphicFramePr>
          <p:cNvPr id="10" name="Table 9">
            <a:extLst>
              <a:ext uri="{FF2B5EF4-FFF2-40B4-BE49-F238E27FC236}">
                <a16:creationId xmlns:a16="http://schemas.microsoft.com/office/drawing/2014/main" id="{275C5294-2AD7-724E-A7B1-8FA1BDFABC6F}"/>
              </a:ext>
            </a:extLst>
          </p:cNvPr>
          <p:cNvGraphicFramePr>
            <a:graphicFrameLocks noGrp="1"/>
          </p:cNvGraphicFramePr>
          <p:nvPr>
            <p:extLst>
              <p:ext uri="{D42A27DB-BD31-4B8C-83A1-F6EECF244321}">
                <p14:modId xmlns:p14="http://schemas.microsoft.com/office/powerpoint/2010/main" val="45703362"/>
              </p:ext>
            </p:extLst>
          </p:nvPr>
        </p:nvGraphicFramePr>
        <p:xfrm>
          <a:off x="838200" y="4387374"/>
          <a:ext cx="10515600" cy="1371600"/>
        </p:xfrm>
        <a:graphic>
          <a:graphicData uri="http://schemas.openxmlformats.org/drawingml/2006/table">
            <a:tbl>
              <a:tblPr/>
              <a:tblGrid>
                <a:gridCol w="10515600">
                  <a:extLst>
                    <a:ext uri="{9D8B030D-6E8A-4147-A177-3AD203B41FA5}">
                      <a16:colId xmlns:a16="http://schemas.microsoft.com/office/drawing/2014/main" val="2683158406"/>
                    </a:ext>
                  </a:extLst>
                </a:gridCol>
              </a:tblGrid>
              <a:tr h="0">
                <a:tc>
                  <a:txBody>
                    <a:bodyPr/>
                    <a:lstStyle/>
                    <a:p>
                      <a:br>
                        <a:rPr lang="en-US" dirty="0">
                          <a:effectLst/>
                          <a:latin typeface="Garamond" panose="02020404030301010803" pitchFamily="18" charset="0"/>
                        </a:rPr>
                      </a:br>
                      <a:r>
                        <a:rPr lang="en-US" i="1" dirty="0" err="1">
                          <a:effectLst/>
                          <a:latin typeface="Garamond" panose="02020404030301010803" pitchFamily="18" charset="0"/>
                        </a:rPr>
                        <a:t>inClinicalTreatmentofTumors</a:t>
                      </a:r>
                      <a:br>
                        <a:rPr lang="en-US" dirty="0">
                          <a:effectLst/>
                          <a:latin typeface="Garamond" panose="02020404030301010803" pitchFamily="18" charset="0"/>
                        </a:rPr>
                      </a:br>
                      <a:endParaRPr lang="en-US" dirty="0">
                        <a:effectLst/>
                        <a:latin typeface="Garamond" panose="02020404030301010803" pitchFamily="18" charset="0"/>
                      </a:endParaRPr>
                    </a:p>
                    <a:p>
                      <a:br>
                        <a:rPr lang="en-US" dirty="0">
                          <a:effectLst/>
                          <a:latin typeface="Garamond" panose="02020404030301010803" pitchFamily="18" charset="0"/>
                        </a:rPr>
                      </a:br>
                      <a:endParaRPr lang="en-US" dirty="0">
                        <a:effectLst/>
                        <a:latin typeface="Garamond" panose="02020404030301010803" pitchFamily="18" charset="0"/>
                      </a:endParaRPr>
                    </a:p>
                  </a:txBody>
                  <a:tcPr marL="47625" marR="47625" marT="0" marB="0">
                    <a:lnL>
                      <a:noFill/>
                    </a:lnL>
                    <a:lnR>
                      <a:noFill/>
                    </a:lnR>
                    <a:lnT>
                      <a:noFill/>
                    </a:lnT>
                    <a:lnB>
                      <a:noFill/>
                    </a:lnB>
                  </a:tcPr>
                </a:tc>
                <a:extLst>
                  <a:ext uri="{0D108BD9-81ED-4DB2-BD59-A6C34878D82A}">
                    <a16:rowId xmlns:a16="http://schemas.microsoft.com/office/drawing/2014/main" val="1751004138"/>
                  </a:ext>
                </a:extLst>
              </a:tr>
            </a:tbl>
          </a:graphicData>
        </a:graphic>
      </p:graphicFrame>
    </p:spTree>
    <p:extLst>
      <p:ext uri="{BB962C8B-B14F-4D97-AF65-F5344CB8AC3E}">
        <p14:creationId xmlns:p14="http://schemas.microsoft.com/office/powerpoint/2010/main" val="1132173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508000"/>
          </a:xfrm>
          <a:prstGeom prst="rect">
            <a:avLst/>
          </a:prstGeom>
          <a:gradFill>
            <a:gsLst>
              <a:gs pos="24000">
                <a:srgbClr val="152F51"/>
              </a:gs>
              <a:gs pos="100000">
                <a:srgbClr val="097587"/>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25000" dirty="0"/>
          </a:p>
        </p:txBody>
      </p:sp>
      <p:sp>
        <p:nvSpPr>
          <p:cNvPr id="3" name="矩形 2"/>
          <p:cNvSpPr/>
          <p:nvPr/>
        </p:nvSpPr>
        <p:spPr>
          <a:xfrm>
            <a:off x="0" y="6769100"/>
            <a:ext cx="12192000" cy="88900"/>
          </a:xfrm>
          <a:prstGeom prst="rect">
            <a:avLst/>
          </a:prstGeom>
          <a:gradFill>
            <a:gsLst>
              <a:gs pos="0">
                <a:srgbClr val="152F51"/>
              </a:gs>
              <a:gs pos="100000">
                <a:srgbClr val="09758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98" y="68116"/>
            <a:ext cx="2614568" cy="389771"/>
          </a:xfrm>
          <a:prstGeom prst="rect">
            <a:avLst/>
          </a:prstGeom>
        </p:spPr>
      </p:pic>
      <p:pic>
        <p:nvPicPr>
          <p:cNvPr id="6" name="Picture 5">
            <a:extLst>
              <a:ext uri="{FF2B5EF4-FFF2-40B4-BE49-F238E27FC236}">
                <a16:creationId xmlns:a16="http://schemas.microsoft.com/office/drawing/2014/main" id="{4B304E6B-377B-394F-93DC-2CD7748E82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2564" y="524650"/>
            <a:ext cx="2083122" cy="2788177"/>
          </a:xfrm>
          <a:prstGeom prst="rect">
            <a:avLst/>
          </a:prstGeom>
        </p:spPr>
      </p:pic>
      <p:pic>
        <p:nvPicPr>
          <p:cNvPr id="9" name="Picture 8">
            <a:extLst>
              <a:ext uri="{FF2B5EF4-FFF2-40B4-BE49-F238E27FC236}">
                <a16:creationId xmlns:a16="http://schemas.microsoft.com/office/drawing/2014/main" id="{2CBB6DD0-41E6-574F-84E0-433D60431E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3376" y="524650"/>
            <a:ext cx="2071819" cy="2788177"/>
          </a:xfrm>
          <a:prstGeom prst="rect">
            <a:avLst/>
          </a:prstGeom>
        </p:spPr>
      </p:pic>
      <p:pic>
        <p:nvPicPr>
          <p:cNvPr id="13" name="Picture 12">
            <a:extLst>
              <a:ext uri="{FF2B5EF4-FFF2-40B4-BE49-F238E27FC236}">
                <a16:creationId xmlns:a16="http://schemas.microsoft.com/office/drawing/2014/main" id="{50DBE874-E955-854E-ADEC-7CA4F64A3DD1}"/>
              </a:ext>
            </a:extLst>
          </p:cNvPr>
          <p:cNvPicPr>
            <a:picLocks noChangeAspect="1"/>
          </p:cNvPicPr>
          <p:nvPr/>
        </p:nvPicPr>
        <p:blipFill>
          <a:blip r:embed="rId6"/>
          <a:stretch>
            <a:fillRect/>
          </a:stretch>
        </p:blipFill>
        <p:spPr>
          <a:xfrm>
            <a:off x="6250140" y="547222"/>
            <a:ext cx="1954792" cy="2786197"/>
          </a:xfrm>
          <a:prstGeom prst="rect">
            <a:avLst/>
          </a:prstGeom>
        </p:spPr>
      </p:pic>
      <p:pic>
        <p:nvPicPr>
          <p:cNvPr id="15" name="Picture 14">
            <a:extLst>
              <a:ext uri="{FF2B5EF4-FFF2-40B4-BE49-F238E27FC236}">
                <a16:creationId xmlns:a16="http://schemas.microsoft.com/office/drawing/2014/main" id="{2CF774FE-F1DA-C74F-B867-C7621FF83370}"/>
              </a:ext>
            </a:extLst>
          </p:cNvPr>
          <p:cNvPicPr>
            <a:picLocks noChangeAspect="1"/>
          </p:cNvPicPr>
          <p:nvPr/>
        </p:nvPicPr>
        <p:blipFill>
          <a:blip r:embed="rId7"/>
          <a:stretch>
            <a:fillRect/>
          </a:stretch>
        </p:blipFill>
        <p:spPr>
          <a:xfrm>
            <a:off x="8633676" y="524649"/>
            <a:ext cx="2168583" cy="2788178"/>
          </a:xfrm>
          <a:prstGeom prst="rect">
            <a:avLst/>
          </a:prstGeom>
        </p:spPr>
      </p:pic>
      <p:pic>
        <p:nvPicPr>
          <p:cNvPr id="16" name="Picture 15">
            <a:extLst>
              <a:ext uri="{FF2B5EF4-FFF2-40B4-BE49-F238E27FC236}">
                <a16:creationId xmlns:a16="http://schemas.microsoft.com/office/drawing/2014/main" id="{BAD304D6-CC83-5D49-9999-F56DFDE23086}"/>
              </a:ext>
            </a:extLst>
          </p:cNvPr>
          <p:cNvPicPr>
            <a:picLocks noChangeAspect="1"/>
          </p:cNvPicPr>
          <p:nvPr/>
        </p:nvPicPr>
        <p:blipFill>
          <a:blip r:embed="rId8"/>
          <a:stretch>
            <a:fillRect/>
          </a:stretch>
        </p:blipFill>
        <p:spPr>
          <a:xfrm>
            <a:off x="6074704" y="3470479"/>
            <a:ext cx="2455171" cy="3248509"/>
          </a:xfrm>
          <a:prstGeom prst="rect">
            <a:avLst/>
          </a:prstGeom>
        </p:spPr>
      </p:pic>
      <p:pic>
        <p:nvPicPr>
          <p:cNvPr id="18" name="Picture 17">
            <a:extLst>
              <a:ext uri="{FF2B5EF4-FFF2-40B4-BE49-F238E27FC236}">
                <a16:creationId xmlns:a16="http://schemas.microsoft.com/office/drawing/2014/main" id="{7AAA3C6C-57B9-764E-BC83-1D27FB952BF7}"/>
              </a:ext>
            </a:extLst>
          </p:cNvPr>
          <p:cNvPicPr>
            <a:picLocks noChangeAspect="1"/>
          </p:cNvPicPr>
          <p:nvPr/>
        </p:nvPicPr>
        <p:blipFill>
          <a:blip r:embed="rId9"/>
          <a:stretch>
            <a:fillRect/>
          </a:stretch>
        </p:blipFill>
        <p:spPr>
          <a:xfrm>
            <a:off x="1279335" y="3497122"/>
            <a:ext cx="2348299" cy="3221866"/>
          </a:xfrm>
          <a:prstGeom prst="rect">
            <a:avLst/>
          </a:prstGeom>
        </p:spPr>
      </p:pic>
      <p:pic>
        <p:nvPicPr>
          <p:cNvPr id="20" name="Picture 19">
            <a:extLst>
              <a:ext uri="{FF2B5EF4-FFF2-40B4-BE49-F238E27FC236}">
                <a16:creationId xmlns:a16="http://schemas.microsoft.com/office/drawing/2014/main" id="{7E7C9BF6-8ED5-0A4B-902B-F39AA0B7619E}"/>
              </a:ext>
            </a:extLst>
          </p:cNvPr>
          <p:cNvPicPr>
            <a:picLocks noChangeAspect="1"/>
          </p:cNvPicPr>
          <p:nvPr/>
        </p:nvPicPr>
        <p:blipFill>
          <a:blip r:embed="rId10"/>
          <a:stretch>
            <a:fillRect/>
          </a:stretch>
        </p:blipFill>
        <p:spPr>
          <a:xfrm>
            <a:off x="3602070" y="3497122"/>
            <a:ext cx="2215033" cy="3221866"/>
          </a:xfrm>
          <a:prstGeom prst="rect">
            <a:avLst/>
          </a:prstGeom>
        </p:spPr>
      </p:pic>
      <p:sp>
        <p:nvSpPr>
          <p:cNvPr id="4" name="Date Placeholder 3">
            <a:extLst>
              <a:ext uri="{FF2B5EF4-FFF2-40B4-BE49-F238E27FC236}">
                <a16:creationId xmlns:a16="http://schemas.microsoft.com/office/drawing/2014/main" id="{384A3160-89AF-3847-81ED-F3C00AD97244}"/>
              </a:ext>
            </a:extLst>
          </p:cNvPr>
          <p:cNvSpPr>
            <a:spLocks noGrp="1"/>
          </p:cNvSpPr>
          <p:nvPr>
            <p:ph type="dt" sz="half" idx="10"/>
          </p:nvPr>
        </p:nvSpPr>
        <p:spPr/>
        <p:txBody>
          <a:bodyPr/>
          <a:lstStyle/>
          <a:p>
            <a:fld id="{BA606DF5-F8D4-3048-A512-EE17C1F8BFAA}" type="datetime1">
              <a:rPr lang="en-US" smtClean="0"/>
              <a:t>7/29/22</a:t>
            </a:fld>
            <a:endParaRPr lang="en-US"/>
          </a:p>
        </p:txBody>
      </p:sp>
      <p:sp>
        <p:nvSpPr>
          <p:cNvPr id="7" name="Slide Number Placeholder 6">
            <a:extLst>
              <a:ext uri="{FF2B5EF4-FFF2-40B4-BE49-F238E27FC236}">
                <a16:creationId xmlns:a16="http://schemas.microsoft.com/office/drawing/2014/main" id="{D7754027-5516-8648-8C04-9DD27F40CB90}"/>
              </a:ext>
            </a:extLst>
          </p:cNvPr>
          <p:cNvSpPr>
            <a:spLocks noGrp="1"/>
          </p:cNvSpPr>
          <p:nvPr>
            <p:ph type="sldNum" sz="quarter" idx="12"/>
          </p:nvPr>
        </p:nvSpPr>
        <p:spPr/>
        <p:txBody>
          <a:bodyPr/>
          <a:lstStyle/>
          <a:p>
            <a:fld id="{86A3DC17-3F5F-9142-A87F-86617019E30A}" type="slidenum">
              <a:rPr lang="en-US" smtClean="0"/>
              <a:t>10</a:t>
            </a:fld>
            <a:endParaRPr lang="en-US"/>
          </a:p>
        </p:txBody>
      </p:sp>
    </p:spTree>
    <p:extLst>
      <p:ext uri="{BB962C8B-B14F-4D97-AF65-F5344CB8AC3E}">
        <p14:creationId xmlns:p14="http://schemas.microsoft.com/office/powerpoint/2010/main" val="1104340021"/>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508000"/>
          </a:xfrm>
          <a:prstGeom prst="rect">
            <a:avLst/>
          </a:prstGeom>
          <a:gradFill>
            <a:gsLst>
              <a:gs pos="24000">
                <a:srgbClr val="152F51"/>
              </a:gs>
              <a:gs pos="100000">
                <a:srgbClr val="097587"/>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25000" dirty="0"/>
          </a:p>
        </p:txBody>
      </p:sp>
      <p:sp>
        <p:nvSpPr>
          <p:cNvPr id="3" name="矩形 2"/>
          <p:cNvSpPr/>
          <p:nvPr/>
        </p:nvSpPr>
        <p:spPr>
          <a:xfrm>
            <a:off x="0" y="6769100"/>
            <a:ext cx="12192000" cy="88900"/>
          </a:xfrm>
          <a:prstGeom prst="rect">
            <a:avLst/>
          </a:prstGeom>
          <a:gradFill>
            <a:gsLst>
              <a:gs pos="0">
                <a:srgbClr val="152F51"/>
              </a:gs>
              <a:gs pos="100000">
                <a:srgbClr val="09758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98" y="68116"/>
            <a:ext cx="2614568" cy="389771"/>
          </a:xfrm>
          <a:prstGeom prst="rect">
            <a:avLst/>
          </a:prstGeom>
        </p:spPr>
      </p:pic>
      <p:grpSp>
        <p:nvGrpSpPr>
          <p:cNvPr id="6" name="Group 5">
            <a:extLst>
              <a:ext uri="{FF2B5EF4-FFF2-40B4-BE49-F238E27FC236}">
                <a16:creationId xmlns:a16="http://schemas.microsoft.com/office/drawing/2014/main" id="{FD2EEBEE-019E-884F-890C-74DB3328D67E}"/>
              </a:ext>
            </a:extLst>
          </p:cNvPr>
          <p:cNvGrpSpPr/>
          <p:nvPr/>
        </p:nvGrpSpPr>
        <p:grpSpPr>
          <a:xfrm>
            <a:off x="567012" y="718382"/>
            <a:ext cx="11624988" cy="4955235"/>
            <a:chOff x="567012" y="718382"/>
            <a:chExt cx="11624988" cy="4955235"/>
          </a:xfrm>
        </p:grpSpPr>
        <p:sp>
          <p:nvSpPr>
            <p:cNvPr id="7" name="Rectangle 6">
              <a:extLst>
                <a:ext uri="{FF2B5EF4-FFF2-40B4-BE49-F238E27FC236}">
                  <a16:creationId xmlns:a16="http://schemas.microsoft.com/office/drawing/2014/main" id="{C4FC26D3-EC6E-894D-818A-E535A9C79554}"/>
                </a:ext>
              </a:extLst>
            </p:cNvPr>
            <p:cNvSpPr/>
            <p:nvPr/>
          </p:nvSpPr>
          <p:spPr>
            <a:xfrm>
              <a:off x="567012" y="2380408"/>
              <a:ext cx="11624988" cy="3293209"/>
            </a:xfrm>
            <a:prstGeom prst="rect">
              <a:avLst/>
            </a:prstGeom>
          </p:spPr>
          <p:txBody>
            <a:bodyPr wrap="square">
              <a:spAutoFit/>
            </a:bodyPr>
            <a:lstStyle/>
            <a:p>
              <a:pPr marL="571500" indent="-571500">
                <a:buFont typeface="Arial" panose="020B0604020202020204" pitchFamily="34" charset="0"/>
                <a:buChar char="•"/>
              </a:pPr>
              <a:r>
                <a:rPr lang="en-US" sz="2800" dirty="0">
                  <a:solidFill>
                    <a:srgbClr val="202124"/>
                  </a:solidFill>
                </a:rPr>
                <a:t>Patents</a:t>
              </a:r>
            </a:p>
            <a:p>
              <a:pPr marL="571500" indent="-571500">
                <a:buFont typeface="Arial" panose="020B0604020202020204" pitchFamily="34" charset="0"/>
                <a:buChar char="•"/>
              </a:pPr>
              <a:r>
                <a:rPr lang="en-US" sz="2800" dirty="0">
                  <a:solidFill>
                    <a:srgbClr val="202124"/>
                  </a:solidFill>
                </a:rPr>
                <a:t>Trademarks </a:t>
              </a:r>
            </a:p>
            <a:p>
              <a:pPr marL="571500" indent="-571500">
                <a:buFont typeface="Arial" panose="020B0604020202020204" pitchFamily="34" charset="0"/>
                <a:buChar char="•"/>
              </a:pPr>
              <a:r>
                <a:rPr lang="en-US" sz="2800" dirty="0">
                  <a:solidFill>
                    <a:srgbClr val="202124"/>
                  </a:solidFill>
                </a:rPr>
                <a:t>Copyrights, and </a:t>
              </a:r>
            </a:p>
            <a:p>
              <a:pPr marL="571500" indent="-571500">
                <a:buFont typeface="Arial" panose="020B0604020202020204" pitchFamily="34" charset="0"/>
                <a:buChar char="•"/>
              </a:pPr>
              <a:r>
                <a:rPr lang="en-US" sz="2800" u="sng" dirty="0">
                  <a:solidFill>
                    <a:srgbClr val="202124"/>
                  </a:solidFill>
                </a:rPr>
                <a:t>Trade secrets</a:t>
              </a:r>
              <a:r>
                <a:rPr lang="en-US" sz="2800" dirty="0">
                  <a:solidFill>
                    <a:srgbClr val="202124"/>
                  </a:solidFill>
                </a:rPr>
                <a:t> (two critical conditions): </a:t>
              </a:r>
            </a:p>
            <a:p>
              <a:pPr marL="1028700" lvl="1" indent="-571500">
                <a:buFont typeface="+mj-lt"/>
                <a:buAutoNum type="arabicPeriod"/>
              </a:pPr>
              <a:r>
                <a:rPr lang="en-US" sz="2000" dirty="0">
                  <a:solidFill>
                    <a:srgbClr val="202124"/>
                  </a:solidFill>
                </a:rPr>
                <a:t>the info restriction </a:t>
              </a:r>
            </a:p>
            <a:p>
              <a:pPr marL="1028700" lvl="1" indent="-571500">
                <a:buFont typeface="+mj-lt"/>
                <a:buAutoNum type="arabicPeriod"/>
              </a:pPr>
              <a:r>
                <a:rPr lang="en-US" sz="2000" dirty="0">
                  <a:solidFill>
                    <a:srgbClr val="202124"/>
                  </a:solidFill>
                </a:rPr>
                <a:t>reverse engineering </a:t>
              </a:r>
            </a:p>
            <a:p>
              <a:endParaRPr lang="en-US" sz="2800" dirty="0">
                <a:solidFill>
                  <a:srgbClr val="202124"/>
                </a:solidFill>
              </a:endParaRPr>
            </a:p>
            <a:p>
              <a:r>
                <a:rPr lang="en-US" sz="2800" dirty="0">
                  <a:solidFill>
                    <a:srgbClr val="202124"/>
                  </a:solidFill>
                </a:rPr>
                <a:t>are</a:t>
              </a:r>
              <a:r>
                <a:rPr lang="en-US" sz="2800" dirty="0">
                  <a:hlinkClick r:id="rId4"/>
                </a:rPr>
                <a:t> the 4 types of intellectual property</a:t>
              </a:r>
              <a:endParaRPr lang="en-US" sz="2800" dirty="0"/>
            </a:p>
          </p:txBody>
        </p:sp>
        <p:sp>
          <p:nvSpPr>
            <p:cNvPr id="4" name="TextBox 3">
              <a:extLst>
                <a:ext uri="{FF2B5EF4-FFF2-40B4-BE49-F238E27FC236}">
                  <a16:creationId xmlns:a16="http://schemas.microsoft.com/office/drawing/2014/main" id="{8FCC78C8-DA80-AF43-8862-B1B21411B727}"/>
                </a:ext>
              </a:extLst>
            </p:cNvPr>
            <p:cNvSpPr txBox="1"/>
            <p:nvPr/>
          </p:nvSpPr>
          <p:spPr bwMode="auto">
            <a:xfrm>
              <a:off x="567012" y="718382"/>
              <a:ext cx="11312862" cy="1200116"/>
            </a:xfrm>
            <a:prstGeom prst="rect">
              <a:avLst/>
            </a:prstGeom>
            <a:noFill/>
            <a:ln>
              <a:noFill/>
            </a:ln>
          </p:spPr>
          <p:txBody>
            <a:bodyPr wrap="square" lIns="81639" tIns="40820" rIns="81639" bIns="40820" rtlCol="0">
              <a:spAutoFit/>
            </a:bodyPr>
            <a:lstStyle/>
            <a:p>
              <a:pPr algn="just">
                <a:lnSpc>
                  <a:spcPct val="150000"/>
                </a:lnSpc>
                <a:buClr>
                  <a:srgbClr val="D90514"/>
                </a:buClr>
              </a:pPr>
              <a:r>
                <a:rPr lang="en-US" sz="5400" b="1" dirty="0">
                  <a:effectLst>
                    <a:outerShdw blurRad="50800" dist="38100" dir="2700000" algn="tl" rotWithShape="0">
                      <a:prstClr val="black">
                        <a:alpha val="40000"/>
                      </a:prstClr>
                    </a:outerShdw>
                  </a:effectLst>
                </a:rPr>
                <a:t>What’s the Best Protection of IPs?</a:t>
              </a:r>
            </a:p>
          </p:txBody>
        </p:sp>
      </p:grpSp>
      <p:sp>
        <p:nvSpPr>
          <p:cNvPr id="8" name="Date Placeholder 7">
            <a:extLst>
              <a:ext uri="{FF2B5EF4-FFF2-40B4-BE49-F238E27FC236}">
                <a16:creationId xmlns:a16="http://schemas.microsoft.com/office/drawing/2014/main" id="{81A1DA91-3D69-9E44-A455-D6194313FDBB}"/>
              </a:ext>
            </a:extLst>
          </p:cNvPr>
          <p:cNvSpPr>
            <a:spLocks noGrp="1"/>
          </p:cNvSpPr>
          <p:nvPr>
            <p:ph type="dt" sz="half" idx="10"/>
          </p:nvPr>
        </p:nvSpPr>
        <p:spPr/>
        <p:txBody>
          <a:bodyPr/>
          <a:lstStyle/>
          <a:p>
            <a:fld id="{81C6A7F8-48C9-EB4A-8FA7-8812A4AB46E9}" type="datetime1">
              <a:rPr lang="en-US" smtClean="0"/>
              <a:t>7/29/22</a:t>
            </a:fld>
            <a:endParaRPr lang="en-US"/>
          </a:p>
        </p:txBody>
      </p:sp>
      <p:sp>
        <p:nvSpPr>
          <p:cNvPr id="9" name="Slide Number Placeholder 8">
            <a:extLst>
              <a:ext uri="{FF2B5EF4-FFF2-40B4-BE49-F238E27FC236}">
                <a16:creationId xmlns:a16="http://schemas.microsoft.com/office/drawing/2014/main" id="{EF6F17E1-A8C0-D04B-8523-37508CF9DDB6}"/>
              </a:ext>
            </a:extLst>
          </p:cNvPr>
          <p:cNvSpPr>
            <a:spLocks noGrp="1"/>
          </p:cNvSpPr>
          <p:nvPr>
            <p:ph type="sldNum" sz="quarter" idx="12"/>
          </p:nvPr>
        </p:nvSpPr>
        <p:spPr/>
        <p:txBody>
          <a:bodyPr/>
          <a:lstStyle/>
          <a:p>
            <a:fld id="{86A3DC17-3F5F-9142-A87F-86617019E30A}" type="slidenum">
              <a:rPr lang="en-US" smtClean="0"/>
              <a:t>11</a:t>
            </a:fld>
            <a:endParaRPr lang="en-US"/>
          </a:p>
        </p:txBody>
      </p:sp>
    </p:spTree>
    <p:extLst>
      <p:ext uri="{BB962C8B-B14F-4D97-AF65-F5344CB8AC3E}">
        <p14:creationId xmlns:p14="http://schemas.microsoft.com/office/powerpoint/2010/main" val="939466061"/>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508000"/>
          </a:xfrm>
          <a:prstGeom prst="rect">
            <a:avLst/>
          </a:prstGeom>
          <a:gradFill>
            <a:gsLst>
              <a:gs pos="24000">
                <a:srgbClr val="152F51"/>
              </a:gs>
              <a:gs pos="100000">
                <a:srgbClr val="097587"/>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25000" dirty="0"/>
          </a:p>
        </p:txBody>
      </p:sp>
      <p:sp>
        <p:nvSpPr>
          <p:cNvPr id="3" name="矩形 2"/>
          <p:cNvSpPr/>
          <p:nvPr/>
        </p:nvSpPr>
        <p:spPr>
          <a:xfrm>
            <a:off x="0" y="6769100"/>
            <a:ext cx="12192000" cy="88900"/>
          </a:xfrm>
          <a:prstGeom prst="rect">
            <a:avLst/>
          </a:prstGeom>
          <a:gradFill>
            <a:gsLst>
              <a:gs pos="0">
                <a:srgbClr val="152F51"/>
              </a:gs>
              <a:gs pos="100000">
                <a:srgbClr val="09758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98" y="68116"/>
            <a:ext cx="2614568" cy="389771"/>
          </a:xfrm>
          <a:prstGeom prst="rect">
            <a:avLst/>
          </a:prstGeom>
        </p:spPr>
      </p:pic>
      <p:sp>
        <p:nvSpPr>
          <p:cNvPr id="6" name="Rectangle 5">
            <a:extLst>
              <a:ext uri="{FF2B5EF4-FFF2-40B4-BE49-F238E27FC236}">
                <a16:creationId xmlns:a16="http://schemas.microsoft.com/office/drawing/2014/main" id="{AEE9CC77-993E-5A49-B01A-AA5E0B6CCEE3}"/>
              </a:ext>
            </a:extLst>
          </p:cNvPr>
          <p:cNvSpPr/>
          <p:nvPr/>
        </p:nvSpPr>
        <p:spPr>
          <a:xfrm>
            <a:off x="796903" y="1113419"/>
            <a:ext cx="10670571" cy="3447098"/>
          </a:xfrm>
          <a:prstGeom prst="rect">
            <a:avLst/>
          </a:prstGeom>
        </p:spPr>
        <p:txBody>
          <a:bodyPr wrap="square">
            <a:spAutoFit/>
          </a:bodyPr>
          <a:lstStyle/>
          <a:p>
            <a:endParaRPr lang="en-US" dirty="0">
              <a:latin typeface="KaiTi" panose="02010609060101010101" pitchFamily="49" charset="-122"/>
              <a:ea typeface="KaiTi" panose="02010609060101010101" pitchFamily="49" charset="-122"/>
            </a:endParaRPr>
          </a:p>
          <a:p>
            <a:pPr algn="ctr"/>
            <a:r>
              <a:rPr lang="en-US" sz="20000" b="1" dirty="0">
                <a:effectLst>
                  <a:outerShdw blurRad="50800" dist="38100" dir="2700000" algn="tl" rotWithShape="0">
                    <a:prstClr val="black">
                      <a:alpha val="40000"/>
                    </a:prstClr>
                  </a:outerShdw>
                </a:effectLst>
                <a:latin typeface="Academy Engraved LET Plain" panose="02000000000000000000" pitchFamily="2" charset="0"/>
                <a:ea typeface="Nanum Brush Script" panose="03060600000000000000" pitchFamily="66" charset="-127"/>
                <a:cs typeface="Apple Chancery" panose="03020702040506060504" pitchFamily="66" charset="-79"/>
              </a:rPr>
              <a:t>Q&amp;A</a:t>
            </a:r>
          </a:p>
        </p:txBody>
      </p:sp>
      <p:sp>
        <p:nvSpPr>
          <p:cNvPr id="4" name="TextBox 3">
            <a:extLst>
              <a:ext uri="{FF2B5EF4-FFF2-40B4-BE49-F238E27FC236}">
                <a16:creationId xmlns:a16="http://schemas.microsoft.com/office/drawing/2014/main" id="{8EBC7B3A-3488-394F-A2C8-C19A3910BE84}"/>
              </a:ext>
            </a:extLst>
          </p:cNvPr>
          <p:cNvSpPr txBox="1"/>
          <p:nvPr/>
        </p:nvSpPr>
        <p:spPr>
          <a:xfrm>
            <a:off x="3035808" y="4809744"/>
            <a:ext cx="3250762" cy="1477328"/>
          </a:xfrm>
          <a:prstGeom prst="rect">
            <a:avLst/>
          </a:prstGeom>
          <a:noFill/>
        </p:spPr>
        <p:txBody>
          <a:bodyPr wrap="none" rtlCol="0">
            <a:spAutoFit/>
          </a:bodyPr>
          <a:lstStyle/>
          <a:p>
            <a:r>
              <a:rPr lang="en-US" dirty="0"/>
              <a:t>Contact: </a:t>
            </a:r>
            <a:r>
              <a:rPr lang="en-US" dirty="0">
                <a:hlinkClick r:id="rId4"/>
              </a:rPr>
              <a:t>muying@anlingbio.com</a:t>
            </a:r>
            <a:endParaRPr lang="en-US" dirty="0"/>
          </a:p>
          <a:p>
            <a:r>
              <a:rPr lang="en-US" dirty="0"/>
              <a:t>Cell: 96872258</a:t>
            </a:r>
          </a:p>
          <a:p>
            <a:r>
              <a:rPr lang="en-US" dirty="0"/>
              <a:t>Wechat:ying2256</a:t>
            </a:r>
          </a:p>
          <a:p>
            <a:r>
              <a:rPr lang="en-US" dirty="0"/>
              <a:t>WhatsApp: 96872258</a:t>
            </a:r>
          </a:p>
          <a:p>
            <a:endParaRPr lang="en-US" dirty="0"/>
          </a:p>
        </p:txBody>
      </p:sp>
      <p:pic>
        <p:nvPicPr>
          <p:cNvPr id="7" name="Picture 6">
            <a:extLst>
              <a:ext uri="{FF2B5EF4-FFF2-40B4-BE49-F238E27FC236}">
                <a16:creationId xmlns:a16="http://schemas.microsoft.com/office/drawing/2014/main" id="{D4887627-6E25-8341-B781-B4163B31DC7B}"/>
              </a:ext>
            </a:extLst>
          </p:cNvPr>
          <p:cNvPicPr>
            <a:picLocks noChangeAspect="1"/>
          </p:cNvPicPr>
          <p:nvPr/>
        </p:nvPicPr>
        <p:blipFill rotWithShape="1">
          <a:blip r:embed="rId5"/>
          <a:srcRect l="7354" r="7146"/>
          <a:stretch/>
        </p:blipFill>
        <p:spPr>
          <a:xfrm>
            <a:off x="10466973" y="-2116"/>
            <a:ext cx="1737360" cy="2032000"/>
          </a:xfrm>
          <a:prstGeom prst="rect">
            <a:avLst/>
          </a:prstGeom>
          <a:ln>
            <a:noFill/>
          </a:ln>
        </p:spPr>
      </p:pic>
      <p:sp>
        <p:nvSpPr>
          <p:cNvPr id="8" name="TextBox 7">
            <a:extLst>
              <a:ext uri="{FF2B5EF4-FFF2-40B4-BE49-F238E27FC236}">
                <a16:creationId xmlns:a16="http://schemas.microsoft.com/office/drawing/2014/main" id="{2CB78A96-0267-D545-AA46-EDBC9CABE80B}"/>
              </a:ext>
            </a:extLst>
          </p:cNvPr>
          <p:cNvSpPr txBox="1"/>
          <p:nvPr/>
        </p:nvSpPr>
        <p:spPr>
          <a:xfrm>
            <a:off x="10431509" y="2144494"/>
            <a:ext cx="1754536" cy="738664"/>
          </a:xfrm>
          <a:prstGeom prst="rect">
            <a:avLst/>
          </a:prstGeom>
          <a:noFill/>
        </p:spPr>
        <p:txBody>
          <a:bodyPr wrap="square" rtlCol="0">
            <a:spAutoFit/>
          </a:bodyPr>
          <a:lstStyle/>
          <a:p>
            <a:pPr algn="ctr"/>
            <a:r>
              <a:rPr lang="en-US" sz="2400" b="1" dirty="0">
                <a:effectLst>
                  <a:outerShdw blurRad="50800" dist="38100" dir="2700000" algn="tl" rotWithShape="0">
                    <a:prstClr val="black">
                      <a:alpha val="40000"/>
                    </a:prstClr>
                  </a:outerShdw>
                </a:effectLst>
              </a:rPr>
              <a:t>CSO</a:t>
            </a:r>
          </a:p>
          <a:p>
            <a:pPr algn="ctr"/>
            <a:r>
              <a:rPr lang="en-US" b="1" dirty="0">
                <a:effectLst>
                  <a:outerShdw blurRad="50800" dist="38100" dir="2700000" algn="tl" rotWithShape="0">
                    <a:prstClr val="black">
                      <a:alpha val="40000"/>
                    </a:prstClr>
                  </a:outerShdw>
                </a:effectLst>
              </a:rPr>
              <a:t>ZSHK Lab.</a:t>
            </a:r>
          </a:p>
        </p:txBody>
      </p:sp>
      <p:sp>
        <p:nvSpPr>
          <p:cNvPr id="9" name="Date Placeholder 8">
            <a:extLst>
              <a:ext uri="{FF2B5EF4-FFF2-40B4-BE49-F238E27FC236}">
                <a16:creationId xmlns:a16="http://schemas.microsoft.com/office/drawing/2014/main" id="{1849BF0A-48C7-5847-A13E-3766FE9F283E}"/>
              </a:ext>
            </a:extLst>
          </p:cNvPr>
          <p:cNvSpPr>
            <a:spLocks noGrp="1"/>
          </p:cNvSpPr>
          <p:nvPr>
            <p:ph type="dt" sz="half" idx="10"/>
          </p:nvPr>
        </p:nvSpPr>
        <p:spPr/>
        <p:txBody>
          <a:bodyPr/>
          <a:lstStyle/>
          <a:p>
            <a:fld id="{C445F203-5398-3F4B-89E5-2F0C386E6B02}" type="datetime1">
              <a:rPr lang="en-US" smtClean="0"/>
              <a:t>7/29/22</a:t>
            </a:fld>
            <a:endParaRPr lang="en-US"/>
          </a:p>
        </p:txBody>
      </p:sp>
      <p:sp>
        <p:nvSpPr>
          <p:cNvPr id="10" name="Slide Number Placeholder 9">
            <a:extLst>
              <a:ext uri="{FF2B5EF4-FFF2-40B4-BE49-F238E27FC236}">
                <a16:creationId xmlns:a16="http://schemas.microsoft.com/office/drawing/2014/main" id="{52CAB692-61DC-5844-8E62-F6E68095C785}"/>
              </a:ext>
            </a:extLst>
          </p:cNvPr>
          <p:cNvSpPr>
            <a:spLocks noGrp="1"/>
          </p:cNvSpPr>
          <p:nvPr>
            <p:ph type="sldNum" sz="quarter" idx="12"/>
          </p:nvPr>
        </p:nvSpPr>
        <p:spPr/>
        <p:txBody>
          <a:bodyPr/>
          <a:lstStyle/>
          <a:p>
            <a:fld id="{86A3DC17-3F5F-9142-A87F-86617019E30A}" type="slidenum">
              <a:rPr lang="en-US" smtClean="0"/>
              <a:t>12</a:t>
            </a:fld>
            <a:endParaRPr lang="en-US"/>
          </a:p>
        </p:txBody>
      </p:sp>
    </p:spTree>
    <p:extLst>
      <p:ext uri="{BB962C8B-B14F-4D97-AF65-F5344CB8AC3E}">
        <p14:creationId xmlns:p14="http://schemas.microsoft.com/office/powerpoint/2010/main" val="514658175"/>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773164"/>
            <a:ext cx="12192000" cy="88900"/>
          </a:xfrm>
          <a:prstGeom prst="rect">
            <a:avLst/>
          </a:prstGeom>
          <a:gradFill>
            <a:gsLst>
              <a:gs pos="0">
                <a:srgbClr val="152F51"/>
              </a:gs>
              <a:gs pos="100000">
                <a:srgbClr val="09758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0"/>
            <a:ext cx="12192000" cy="508000"/>
          </a:xfrm>
          <a:prstGeom prst="rect">
            <a:avLst/>
          </a:prstGeom>
          <a:gradFill>
            <a:gsLst>
              <a:gs pos="24000">
                <a:srgbClr val="152F51"/>
              </a:gs>
              <a:gs pos="100000">
                <a:srgbClr val="097587"/>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25000" dirty="0"/>
          </a:p>
        </p:txBody>
      </p:sp>
      <p:pic>
        <p:nvPicPr>
          <p:cNvPr id="4" name="Picture 3">
            <a:extLst>
              <a:ext uri="{FF2B5EF4-FFF2-40B4-BE49-F238E27FC236}">
                <a16:creationId xmlns:a16="http://schemas.microsoft.com/office/drawing/2014/main" id="{906C99EE-A831-6C4F-B5D3-5BAF3C9C8CDC}"/>
              </a:ext>
            </a:extLst>
          </p:cNvPr>
          <p:cNvPicPr>
            <a:picLocks noChangeAspect="1"/>
          </p:cNvPicPr>
          <p:nvPr/>
        </p:nvPicPr>
        <p:blipFill>
          <a:blip r:embed="rId3"/>
          <a:stretch>
            <a:fillRect/>
          </a:stretch>
        </p:blipFill>
        <p:spPr>
          <a:xfrm>
            <a:off x="0" y="38100"/>
            <a:ext cx="12192000" cy="6858000"/>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998" y="68116"/>
            <a:ext cx="2614568" cy="389771"/>
          </a:xfrm>
          <a:prstGeom prst="rect">
            <a:avLst/>
          </a:prstGeom>
        </p:spPr>
      </p:pic>
      <p:sp>
        <p:nvSpPr>
          <p:cNvPr id="7" name="Title 1">
            <a:extLst>
              <a:ext uri="{FF2B5EF4-FFF2-40B4-BE49-F238E27FC236}">
                <a16:creationId xmlns:a16="http://schemas.microsoft.com/office/drawing/2014/main" id="{C0E3D94E-2853-BF43-898F-D10985C36F87}"/>
              </a:ext>
            </a:extLst>
          </p:cNvPr>
          <p:cNvSpPr txBox="1">
            <a:spLocks/>
          </p:cNvSpPr>
          <p:nvPr/>
        </p:nvSpPr>
        <p:spPr>
          <a:xfrm>
            <a:off x="381000" y="500062"/>
            <a:ext cx="1170432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600" b="1">
                <a:effectLst>
                  <a:outerShdw blurRad="50800" dist="38100" dir="2700000" algn="tl" rotWithShape="0">
                    <a:prstClr val="black">
                      <a:alpha val="40000"/>
                    </a:prstClr>
                  </a:outerShdw>
                </a:effectLst>
                <a:latin typeface="+mn-lt"/>
              </a:rPr>
              <a:t>Definition of Biomarker</a:t>
            </a:r>
            <a:endParaRPr lang="en-US" sz="6600" b="1" dirty="0">
              <a:effectLst>
                <a:outerShdw blurRad="50800" dist="38100" dir="2700000" algn="tl" rotWithShape="0">
                  <a:prstClr val="black">
                    <a:alpha val="40000"/>
                  </a:prstClr>
                </a:outerShdw>
              </a:effectLst>
              <a:latin typeface="+mn-lt"/>
            </a:endParaRPr>
          </a:p>
        </p:txBody>
      </p:sp>
      <p:pic>
        <p:nvPicPr>
          <p:cNvPr id="12" name="Picture 11">
            <a:extLst>
              <a:ext uri="{FF2B5EF4-FFF2-40B4-BE49-F238E27FC236}">
                <a16:creationId xmlns:a16="http://schemas.microsoft.com/office/drawing/2014/main" id="{1BC1D037-41CA-A748-9F32-70BF922D5BE9}"/>
              </a:ext>
            </a:extLst>
          </p:cNvPr>
          <p:cNvPicPr>
            <a:picLocks noChangeAspect="1"/>
          </p:cNvPicPr>
          <p:nvPr/>
        </p:nvPicPr>
        <p:blipFill>
          <a:blip r:embed="rId5"/>
          <a:stretch>
            <a:fillRect/>
          </a:stretch>
        </p:blipFill>
        <p:spPr>
          <a:xfrm>
            <a:off x="7908416" y="2377439"/>
            <a:ext cx="3902583" cy="3902583"/>
          </a:xfrm>
          <a:prstGeom prst="rect">
            <a:avLst/>
          </a:prstGeom>
        </p:spPr>
      </p:pic>
      <p:sp>
        <p:nvSpPr>
          <p:cNvPr id="11" name="Content Placeholder 2">
            <a:extLst>
              <a:ext uri="{FF2B5EF4-FFF2-40B4-BE49-F238E27FC236}">
                <a16:creationId xmlns:a16="http://schemas.microsoft.com/office/drawing/2014/main" id="{D2227C9F-A718-E343-83A0-20B5A9A773A1}"/>
              </a:ext>
            </a:extLst>
          </p:cNvPr>
          <p:cNvSpPr txBox="1">
            <a:spLocks/>
          </p:cNvSpPr>
          <p:nvPr/>
        </p:nvSpPr>
        <p:spPr>
          <a:xfrm>
            <a:off x="310272" y="2619965"/>
            <a:ext cx="7794152" cy="34175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A measurable </a:t>
            </a:r>
            <a:r>
              <a:rPr lang="en-US" sz="2400" dirty="0">
                <a:hlinkClick r:id="rId6" tooltip="wikt:indicator"/>
              </a:rPr>
              <a:t>indicator</a:t>
            </a:r>
            <a:r>
              <a:rPr lang="en-US" sz="2400" dirty="0"/>
              <a:t> of some biological state or condition</a:t>
            </a:r>
          </a:p>
          <a:p>
            <a:r>
              <a:rPr lang="en-US" sz="2400" dirty="0"/>
              <a:t>Good biomarkers should exhibit good </a:t>
            </a:r>
            <a:r>
              <a:rPr lang="en-US" sz="2400" dirty="0">
                <a:solidFill>
                  <a:srgbClr val="FF0000"/>
                </a:solidFill>
              </a:rPr>
              <a:t>sensitivity</a:t>
            </a:r>
            <a:r>
              <a:rPr lang="en-US" sz="2400" dirty="0"/>
              <a:t> (the fraction of correctly identified true positives) and good </a:t>
            </a:r>
            <a:r>
              <a:rPr lang="en-US" sz="2400" dirty="0">
                <a:solidFill>
                  <a:srgbClr val="FF0000"/>
                </a:solidFill>
              </a:rPr>
              <a:t>specificity</a:t>
            </a:r>
            <a:r>
              <a:rPr lang="en-US" sz="2400" dirty="0"/>
              <a:t> (the fraction of correctly identified true negatives). </a:t>
            </a:r>
          </a:p>
          <a:p>
            <a:r>
              <a:rPr lang="en-US" sz="2400" dirty="0"/>
              <a:t>In medical biomarker studies it is becoming increasingly common to report this tradeoff in sensitivity and specificity using a </a:t>
            </a:r>
            <a:r>
              <a:rPr lang="en-US" sz="2400" dirty="0">
                <a:hlinkClick r:id="rId7" tooltip="Receiver Operating Characteristic"/>
              </a:rPr>
              <a:t>Receiver Operating Characteristic</a:t>
            </a:r>
            <a:r>
              <a:rPr lang="en-US" sz="2400" dirty="0"/>
              <a:t> (ROC) curve.</a:t>
            </a:r>
            <a:r>
              <a:rPr lang="en-US" sz="2400" baseline="30000" dirty="0">
                <a:hlinkClick r:id="rId8"/>
              </a:rPr>
              <a:t>[2]</a:t>
            </a:r>
            <a:endParaRPr lang="en-US" sz="2400" dirty="0"/>
          </a:p>
        </p:txBody>
      </p:sp>
      <p:sp>
        <p:nvSpPr>
          <p:cNvPr id="19" name="Date Placeholder 18">
            <a:extLst>
              <a:ext uri="{FF2B5EF4-FFF2-40B4-BE49-F238E27FC236}">
                <a16:creationId xmlns:a16="http://schemas.microsoft.com/office/drawing/2014/main" id="{2BD2D3FC-87A8-8347-A4B7-7499A44BD1FD}"/>
              </a:ext>
            </a:extLst>
          </p:cNvPr>
          <p:cNvSpPr>
            <a:spLocks noGrp="1"/>
          </p:cNvSpPr>
          <p:nvPr>
            <p:ph type="dt" sz="half" idx="10"/>
          </p:nvPr>
        </p:nvSpPr>
        <p:spPr/>
        <p:txBody>
          <a:bodyPr/>
          <a:lstStyle/>
          <a:p>
            <a:fld id="{71FFC1EF-C385-0745-97F6-458AFFDFADE9}" type="datetime1">
              <a:rPr lang="en-US" smtClean="0"/>
              <a:t>7/29/22</a:t>
            </a:fld>
            <a:endParaRPr lang="en-US"/>
          </a:p>
        </p:txBody>
      </p:sp>
      <p:sp>
        <p:nvSpPr>
          <p:cNvPr id="20" name="Slide Number Placeholder 19">
            <a:extLst>
              <a:ext uri="{FF2B5EF4-FFF2-40B4-BE49-F238E27FC236}">
                <a16:creationId xmlns:a16="http://schemas.microsoft.com/office/drawing/2014/main" id="{F771DD65-CE82-7746-BB6F-388D24361BEB}"/>
              </a:ext>
            </a:extLst>
          </p:cNvPr>
          <p:cNvSpPr>
            <a:spLocks noGrp="1"/>
          </p:cNvSpPr>
          <p:nvPr>
            <p:ph type="sldNum" sz="quarter" idx="12"/>
          </p:nvPr>
        </p:nvSpPr>
        <p:spPr/>
        <p:txBody>
          <a:bodyPr/>
          <a:lstStyle/>
          <a:p>
            <a:fld id="{86A3DC17-3F5F-9142-A87F-86617019E30A}" type="slidenum">
              <a:rPr lang="en-US" smtClean="0"/>
              <a:t>2</a:t>
            </a:fld>
            <a:endParaRPr lang="en-US"/>
          </a:p>
        </p:txBody>
      </p:sp>
    </p:spTree>
    <p:extLst>
      <p:ext uri="{BB962C8B-B14F-4D97-AF65-F5344CB8AC3E}">
        <p14:creationId xmlns:p14="http://schemas.microsoft.com/office/powerpoint/2010/main" val="3625423098"/>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508000"/>
          </a:xfrm>
          <a:prstGeom prst="rect">
            <a:avLst/>
          </a:prstGeom>
          <a:gradFill>
            <a:gsLst>
              <a:gs pos="24000">
                <a:srgbClr val="152F51"/>
              </a:gs>
              <a:gs pos="100000">
                <a:srgbClr val="097587"/>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25000" dirty="0"/>
          </a:p>
        </p:txBody>
      </p:sp>
      <p:sp>
        <p:nvSpPr>
          <p:cNvPr id="3" name="矩形 2"/>
          <p:cNvSpPr/>
          <p:nvPr/>
        </p:nvSpPr>
        <p:spPr>
          <a:xfrm>
            <a:off x="0" y="6769100"/>
            <a:ext cx="12192000" cy="88900"/>
          </a:xfrm>
          <a:prstGeom prst="rect">
            <a:avLst/>
          </a:prstGeom>
          <a:gradFill>
            <a:gsLst>
              <a:gs pos="0">
                <a:srgbClr val="152F51"/>
              </a:gs>
              <a:gs pos="100000">
                <a:srgbClr val="09758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98" y="68116"/>
            <a:ext cx="2614568" cy="389771"/>
          </a:xfrm>
          <a:prstGeom prst="rect">
            <a:avLst/>
          </a:prstGeom>
        </p:spPr>
      </p:pic>
      <p:pic>
        <p:nvPicPr>
          <p:cNvPr id="7" name="Picture 6">
            <a:extLst>
              <a:ext uri="{FF2B5EF4-FFF2-40B4-BE49-F238E27FC236}">
                <a16:creationId xmlns:a16="http://schemas.microsoft.com/office/drawing/2014/main" id="{E5DFCE37-5E7B-4D4D-B7AF-5D6C7CD2D73D}"/>
              </a:ext>
            </a:extLst>
          </p:cNvPr>
          <p:cNvPicPr>
            <a:picLocks noChangeAspect="1"/>
          </p:cNvPicPr>
          <p:nvPr/>
        </p:nvPicPr>
        <p:blipFill>
          <a:blip r:embed="rId4"/>
          <a:stretch>
            <a:fillRect/>
          </a:stretch>
        </p:blipFill>
        <p:spPr>
          <a:xfrm>
            <a:off x="9352937" y="2046095"/>
            <a:ext cx="2036854" cy="2009967"/>
          </a:xfrm>
          <a:prstGeom prst="rect">
            <a:avLst/>
          </a:prstGeom>
        </p:spPr>
      </p:pic>
      <p:pic>
        <p:nvPicPr>
          <p:cNvPr id="8" name="Picture 7">
            <a:extLst>
              <a:ext uri="{FF2B5EF4-FFF2-40B4-BE49-F238E27FC236}">
                <a16:creationId xmlns:a16="http://schemas.microsoft.com/office/drawing/2014/main" id="{68777CA6-62E1-C944-A673-0CA2579F237D}"/>
              </a:ext>
            </a:extLst>
          </p:cNvPr>
          <p:cNvPicPr>
            <a:picLocks noChangeAspect="1"/>
          </p:cNvPicPr>
          <p:nvPr/>
        </p:nvPicPr>
        <p:blipFill>
          <a:blip r:embed="rId5"/>
          <a:stretch>
            <a:fillRect/>
          </a:stretch>
        </p:blipFill>
        <p:spPr>
          <a:xfrm>
            <a:off x="4814392" y="2047155"/>
            <a:ext cx="2074106" cy="2008908"/>
          </a:xfrm>
          <a:prstGeom prst="rect">
            <a:avLst/>
          </a:prstGeom>
        </p:spPr>
      </p:pic>
      <p:pic>
        <p:nvPicPr>
          <p:cNvPr id="9" name="Picture 8">
            <a:extLst>
              <a:ext uri="{FF2B5EF4-FFF2-40B4-BE49-F238E27FC236}">
                <a16:creationId xmlns:a16="http://schemas.microsoft.com/office/drawing/2014/main" id="{4A015543-5282-754C-ACEB-F4D729D0D7EB}"/>
              </a:ext>
            </a:extLst>
          </p:cNvPr>
          <p:cNvPicPr>
            <a:picLocks noChangeAspect="1"/>
          </p:cNvPicPr>
          <p:nvPr/>
        </p:nvPicPr>
        <p:blipFill>
          <a:blip r:embed="rId6"/>
          <a:stretch>
            <a:fillRect/>
          </a:stretch>
        </p:blipFill>
        <p:spPr>
          <a:xfrm>
            <a:off x="2169935" y="2277061"/>
            <a:ext cx="3060483" cy="1525321"/>
          </a:xfrm>
          <a:prstGeom prst="rect">
            <a:avLst/>
          </a:prstGeom>
        </p:spPr>
      </p:pic>
      <p:sp>
        <p:nvSpPr>
          <p:cNvPr id="10" name="Title 1">
            <a:extLst>
              <a:ext uri="{FF2B5EF4-FFF2-40B4-BE49-F238E27FC236}">
                <a16:creationId xmlns:a16="http://schemas.microsoft.com/office/drawing/2014/main" id="{9357A9E2-EB7B-C647-8B8E-ED103927230F}"/>
              </a:ext>
            </a:extLst>
          </p:cNvPr>
          <p:cNvSpPr txBox="1">
            <a:spLocks/>
          </p:cNvSpPr>
          <p:nvPr/>
        </p:nvSpPr>
        <p:spPr>
          <a:xfrm>
            <a:off x="941181" y="227403"/>
            <a:ext cx="10309637"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a:effectLst>
                  <a:outerShdw blurRad="50800" dist="38100" dir="2700000" algn="tl" rotWithShape="0">
                    <a:prstClr val="black">
                      <a:alpha val="40000"/>
                    </a:prstClr>
                  </a:outerShdw>
                </a:effectLst>
                <a:latin typeface="+mn-lt"/>
              </a:rPr>
              <a:t>The Global Market Size 2018-26 or 2030</a:t>
            </a:r>
            <a:endParaRPr lang="en-US" sz="4800" b="1" dirty="0">
              <a:effectLst>
                <a:outerShdw blurRad="50800" dist="38100" dir="2700000" algn="tl" rotWithShape="0">
                  <a:prstClr val="black">
                    <a:alpha val="40000"/>
                  </a:prstClr>
                </a:outerShdw>
              </a:effectLst>
              <a:latin typeface="+mn-lt"/>
            </a:endParaRPr>
          </a:p>
        </p:txBody>
      </p:sp>
      <p:pic>
        <p:nvPicPr>
          <p:cNvPr id="11" name="Content Placeholder 7">
            <a:extLst>
              <a:ext uri="{FF2B5EF4-FFF2-40B4-BE49-F238E27FC236}">
                <a16:creationId xmlns:a16="http://schemas.microsoft.com/office/drawing/2014/main" id="{66E63E9F-F34F-AD45-B6EA-07D1AFF6F2B4}"/>
              </a:ext>
            </a:extLst>
          </p:cNvPr>
          <p:cNvPicPr>
            <a:picLocks noChangeAspect="1"/>
          </p:cNvPicPr>
          <p:nvPr/>
        </p:nvPicPr>
        <p:blipFill>
          <a:blip r:embed="rId7"/>
          <a:stretch>
            <a:fillRect/>
          </a:stretch>
        </p:blipFill>
        <p:spPr>
          <a:xfrm>
            <a:off x="838200" y="2087563"/>
            <a:ext cx="1926215" cy="1968500"/>
          </a:xfrm>
          <a:prstGeom prst="rect">
            <a:avLst/>
          </a:prstGeom>
        </p:spPr>
      </p:pic>
      <p:sp>
        <p:nvSpPr>
          <p:cNvPr id="12" name="Rectangle 11">
            <a:extLst>
              <a:ext uri="{FF2B5EF4-FFF2-40B4-BE49-F238E27FC236}">
                <a16:creationId xmlns:a16="http://schemas.microsoft.com/office/drawing/2014/main" id="{E2B00FA7-4E06-8E4F-892F-329E3A062F02}"/>
              </a:ext>
            </a:extLst>
          </p:cNvPr>
          <p:cNvSpPr/>
          <p:nvPr/>
        </p:nvSpPr>
        <p:spPr>
          <a:xfrm>
            <a:off x="484259" y="4578448"/>
            <a:ext cx="11223481" cy="2031325"/>
          </a:xfrm>
          <a:prstGeom prst="rect">
            <a:avLst/>
          </a:prstGeom>
        </p:spPr>
        <p:txBody>
          <a:bodyPr wrap="square">
            <a:spAutoFit/>
          </a:bodyPr>
          <a:lstStyle/>
          <a:p>
            <a:pPr marL="285750" indent="-285750">
              <a:buFont typeface="Arial" panose="020B0604020202020204" pitchFamily="34" charset="0"/>
              <a:buChar char="•"/>
            </a:pPr>
            <a:r>
              <a:rPr lang="en-US" sz="1400" dirty="0"/>
              <a:t>The global </a:t>
            </a:r>
            <a:r>
              <a:rPr lang="en-US" sz="1400" dirty="0">
                <a:solidFill>
                  <a:srgbClr val="FF0000"/>
                </a:solidFill>
              </a:rPr>
              <a:t>biomarkers</a:t>
            </a:r>
            <a:r>
              <a:rPr lang="en-US" sz="1400" dirty="0"/>
              <a:t> market size stood at USD 39.10 billion in 2018 and is projected to reach USD 97.51 billion by 2026, exhibiting a CAGR of </a:t>
            </a:r>
            <a:r>
              <a:rPr lang="en-US" sz="1400" dirty="0">
                <a:solidFill>
                  <a:srgbClr val="FF0000"/>
                </a:solidFill>
              </a:rPr>
              <a:t>12.1%</a:t>
            </a:r>
            <a:r>
              <a:rPr lang="en-US" sz="1400" dirty="0"/>
              <a:t> </a:t>
            </a:r>
          </a:p>
          <a:p>
            <a:pPr marL="285750" indent="-285750">
              <a:buFont typeface="Arial" panose="020B0604020202020204" pitchFamily="34" charset="0"/>
              <a:buChar char="•"/>
            </a:pPr>
            <a:r>
              <a:rPr lang="en-US" sz="1400" dirty="0"/>
              <a:t>Biomarkers Market Size Worth </a:t>
            </a:r>
            <a:r>
              <a:rPr lang="en-US" sz="1400" dirty="0">
                <a:solidFill>
                  <a:srgbClr val="FF0000"/>
                </a:solidFill>
              </a:rPr>
              <a:t>$147.59 Billion By 2028 | CAGR: 14.2%: </a:t>
            </a:r>
            <a:r>
              <a:rPr lang="en-US" sz="1400" dirty="0"/>
              <a:t>Grand View Research, Inc.</a:t>
            </a:r>
          </a:p>
          <a:p>
            <a:pPr marL="285750" indent="-285750">
              <a:buFont typeface="Arial" panose="020B0604020202020204" pitchFamily="34" charset="0"/>
              <a:buChar char="•"/>
            </a:pPr>
            <a:r>
              <a:rPr lang="en-US" sz="1400" dirty="0"/>
              <a:t>The global </a:t>
            </a:r>
            <a:r>
              <a:rPr lang="en-US" sz="1400" dirty="0">
                <a:solidFill>
                  <a:srgbClr val="FF0000"/>
                </a:solidFill>
              </a:rPr>
              <a:t>generic drugs </a:t>
            </a:r>
            <a:r>
              <a:rPr lang="en-US" sz="1400" dirty="0"/>
              <a:t>market size reached a value of almost USD 370 billion in the year 2020. The market is further expected to grow at a CAGR of </a:t>
            </a:r>
            <a:r>
              <a:rPr lang="en-US" sz="1400" dirty="0">
                <a:solidFill>
                  <a:srgbClr val="FF0000"/>
                </a:solidFill>
              </a:rPr>
              <a:t>5.5%</a:t>
            </a:r>
            <a:r>
              <a:rPr lang="en-US" sz="1400" dirty="0"/>
              <a:t> between 2021 and 2026 to reach a value of almost USD 510.2 billion by 2026</a:t>
            </a:r>
          </a:p>
          <a:p>
            <a:pPr marL="285750" indent="-285750">
              <a:buFont typeface="Arial" panose="020B0604020202020204" pitchFamily="34" charset="0"/>
              <a:buChar char="•"/>
            </a:pPr>
            <a:r>
              <a:rPr lang="en-US" sz="1400" dirty="0"/>
              <a:t>The global </a:t>
            </a:r>
            <a:r>
              <a:rPr lang="en-US" sz="1400" dirty="0">
                <a:solidFill>
                  <a:srgbClr val="FF0000"/>
                </a:solidFill>
              </a:rPr>
              <a:t>drug discovery </a:t>
            </a:r>
            <a:r>
              <a:rPr lang="en-US" sz="1400" dirty="0"/>
              <a:t>market size was valued at US$ 74.96 billion in 2021 and is expected to be worth around US$ 161.76 billion by 2030, growing at a CAGR of </a:t>
            </a:r>
            <a:r>
              <a:rPr lang="en-US" sz="1400" dirty="0">
                <a:solidFill>
                  <a:srgbClr val="FF0000"/>
                </a:solidFill>
              </a:rPr>
              <a:t>8.9% </a:t>
            </a:r>
            <a:r>
              <a:rPr lang="en-US" sz="1400" dirty="0"/>
              <a:t>from 2021 to 2030</a:t>
            </a:r>
          </a:p>
          <a:p>
            <a:pPr marL="285750" indent="-285750">
              <a:buFont typeface="Arial" panose="020B0604020202020204" pitchFamily="34" charset="0"/>
              <a:buChar char="•"/>
            </a:pPr>
            <a:r>
              <a:rPr lang="en-US" sz="1400" dirty="0"/>
              <a:t>The </a:t>
            </a:r>
            <a:r>
              <a:rPr lang="en-US" sz="1400" dirty="0">
                <a:solidFill>
                  <a:srgbClr val="FF0000"/>
                </a:solidFill>
                <a:hlinkClick r:id="rId8">
                  <a:extLst>
                    <a:ext uri="{A12FA001-AC4F-418D-AE19-62706E023703}">
                      <ahyp:hlinkClr xmlns:ahyp="http://schemas.microsoft.com/office/drawing/2018/hyperlinkcolor" val="tx"/>
                    </a:ext>
                  </a:extLst>
                </a:hlinkClick>
              </a:rPr>
              <a:t>preclinical CRO market</a:t>
            </a:r>
            <a:r>
              <a:rPr lang="en-US" sz="1400" dirty="0"/>
              <a:t> size is expected to garner around US$ 8.9 billion by 2030 and is projected to grow at a CAGR of </a:t>
            </a:r>
            <a:r>
              <a:rPr lang="en-US" sz="1400" dirty="0">
                <a:solidFill>
                  <a:srgbClr val="FF0000"/>
                </a:solidFill>
              </a:rPr>
              <a:t>8.5%</a:t>
            </a:r>
            <a:r>
              <a:rPr lang="en-US" sz="1400" dirty="0"/>
              <a:t> from 2021 to 2030.</a:t>
            </a:r>
          </a:p>
          <a:p>
            <a:pPr marL="285750" indent="-285750">
              <a:buFont typeface="Arial" panose="020B0604020202020204" pitchFamily="34" charset="0"/>
              <a:buChar char="•"/>
            </a:pPr>
            <a:r>
              <a:rPr lang="en-US" sz="1400" dirty="0"/>
              <a:t>The global </a:t>
            </a:r>
            <a:r>
              <a:rPr lang="en-US" sz="1400" dirty="0">
                <a:solidFill>
                  <a:srgbClr val="FF0000"/>
                </a:solidFill>
                <a:hlinkClick r:id="rId9">
                  <a:extLst>
                    <a:ext uri="{A12FA001-AC4F-418D-AE19-62706E023703}">
                      <ahyp:hlinkClr xmlns:ahyp="http://schemas.microsoft.com/office/drawing/2018/hyperlinkcolor" val="tx"/>
                    </a:ext>
                  </a:extLst>
                </a:hlinkClick>
              </a:rPr>
              <a:t>small molecule innovator CDMO market</a:t>
            </a:r>
            <a:r>
              <a:rPr lang="en-US" sz="1400" dirty="0">
                <a:solidFill>
                  <a:srgbClr val="FF0000"/>
                </a:solidFill>
              </a:rPr>
              <a:t> </a:t>
            </a:r>
            <a:r>
              <a:rPr lang="en-US" sz="1400" dirty="0"/>
              <a:t>size was valued at USD 41.1 billion in 2020, and is predicted to be worth around USD 73.9 billion by 2030, registering a CAGR of </a:t>
            </a:r>
            <a:r>
              <a:rPr lang="en-US" sz="1400" dirty="0">
                <a:solidFill>
                  <a:srgbClr val="FF0000"/>
                </a:solidFill>
              </a:rPr>
              <a:t>6.4% </a:t>
            </a:r>
            <a:r>
              <a:rPr lang="en-US" sz="1400" dirty="0"/>
              <a:t>during the forecast period 2022 to 2030.</a:t>
            </a:r>
            <a:endParaRPr lang="en-US" sz="1400" dirty="0">
              <a:solidFill>
                <a:srgbClr val="FF0000"/>
              </a:solidFill>
            </a:endParaRPr>
          </a:p>
        </p:txBody>
      </p:sp>
      <p:pic>
        <p:nvPicPr>
          <p:cNvPr id="13" name="Picture 12">
            <a:extLst>
              <a:ext uri="{FF2B5EF4-FFF2-40B4-BE49-F238E27FC236}">
                <a16:creationId xmlns:a16="http://schemas.microsoft.com/office/drawing/2014/main" id="{EC53C0B3-D184-3C4C-9820-568F39DF702C}"/>
              </a:ext>
            </a:extLst>
          </p:cNvPr>
          <p:cNvPicPr>
            <a:picLocks noChangeAspect="1"/>
          </p:cNvPicPr>
          <p:nvPr/>
        </p:nvPicPr>
        <p:blipFill>
          <a:blip r:embed="rId10"/>
          <a:stretch>
            <a:fillRect/>
          </a:stretch>
        </p:blipFill>
        <p:spPr>
          <a:xfrm>
            <a:off x="7104347" y="2047155"/>
            <a:ext cx="2028215" cy="2008909"/>
          </a:xfrm>
          <a:prstGeom prst="rect">
            <a:avLst/>
          </a:prstGeom>
        </p:spPr>
      </p:pic>
      <p:sp>
        <p:nvSpPr>
          <p:cNvPr id="14" name="TextBox 13">
            <a:extLst>
              <a:ext uri="{FF2B5EF4-FFF2-40B4-BE49-F238E27FC236}">
                <a16:creationId xmlns:a16="http://schemas.microsoft.com/office/drawing/2014/main" id="{BC1BEE14-7745-C846-AC9F-1A33CE54F172}"/>
              </a:ext>
            </a:extLst>
          </p:cNvPr>
          <p:cNvSpPr txBox="1"/>
          <p:nvPr/>
        </p:nvSpPr>
        <p:spPr>
          <a:xfrm>
            <a:off x="838200" y="2299855"/>
            <a:ext cx="1588833" cy="369332"/>
          </a:xfrm>
          <a:prstGeom prst="rect">
            <a:avLst/>
          </a:prstGeom>
          <a:noFill/>
        </p:spPr>
        <p:txBody>
          <a:bodyPr wrap="none" rtlCol="0">
            <a:spAutoFit/>
          </a:bodyPr>
          <a:lstStyle/>
          <a:p>
            <a:r>
              <a:rPr lang="en-US" dirty="0"/>
              <a:t>CAGR of </a:t>
            </a:r>
            <a:r>
              <a:rPr lang="en-US" b="1" dirty="0">
                <a:solidFill>
                  <a:srgbClr val="FF0000"/>
                </a:solidFill>
              </a:rPr>
              <a:t>12.1%</a:t>
            </a:r>
            <a:endParaRPr lang="en-US" dirty="0"/>
          </a:p>
        </p:txBody>
      </p:sp>
      <p:sp>
        <p:nvSpPr>
          <p:cNvPr id="15" name="Rectangle 14">
            <a:extLst>
              <a:ext uri="{FF2B5EF4-FFF2-40B4-BE49-F238E27FC236}">
                <a16:creationId xmlns:a16="http://schemas.microsoft.com/office/drawing/2014/main" id="{343AC721-F294-3E47-BB82-750D5D612474}"/>
              </a:ext>
            </a:extLst>
          </p:cNvPr>
          <p:cNvSpPr/>
          <p:nvPr/>
        </p:nvSpPr>
        <p:spPr>
          <a:xfrm>
            <a:off x="5187315" y="2299855"/>
            <a:ext cx="1524713" cy="369332"/>
          </a:xfrm>
          <a:prstGeom prst="rect">
            <a:avLst/>
          </a:prstGeom>
        </p:spPr>
        <p:txBody>
          <a:bodyPr wrap="none">
            <a:spAutoFit/>
          </a:bodyPr>
          <a:lstStyle/>
          <a:p>
            <a:r>
              <a:rPr lang="en-US" dirty="0"/>
              <a:t>CAGR of </a:t>
            </a:r>
            <a:r>
              <a:rPr lang="en-US" b="1" dirty="0">
                <a:solidFill>
                  <a:srgbClr val="FF0000"/>
                </a:solidFill>
              </a:rPr>
              <a:t>5.5%</a:t>
            </a:r>
            <a:r>
              <a:rPr lang="en-US" dirty="0"/>
              <a:t> </a:t>
            </a:r>
          </a:p>
        </p:txBody>
      </p:sp>
      <p:sp>
        <p:nvSpPr>
          <p:cNvPr id="16" name="Rectangle 15">
            <a:extLst>
              <a:ext uri="{FF2B5EF4-FFF2-40B4-BE49-F238E27FC236}">
                <a16:creationId xmlns:a16="http://schemas.microsoft.com/office/drawing/2014/main" id="{5D7720F6-C5F7-DC4F-B9B5-3373CB147BA8}"/>
              </a:ext>
            </a:extLst>
          </p:cNvPr>
          <p:cNvSpPr/>
          <p:nvPr/>
        </p:nvSpPr>
        <p:spPr>
          <a:xfrm>
            <a:off x="7154429" y="2299855"/>
            <a:ext cx="4074001" cy="369332"/>
          </a:xfrm>
          <a:prstGeom prst="rect">
            <a:avLst/>
          </a:prstGeom>
        </p:spPr>
        <p:txBody>
          <a:bodyPr wrap="square">
            <a:spAutoFit/>
          </a:bodyPr>
          <a:lstStyle/>
          <a:p>
            <a:r>
              <a:rPr lang="en-US" dirty="0"/>
              <a:t>CAGR of </a:t>
            </a:r>
            <a:r>
              <a:rPr lang="en-US" b="1" dirty="0">
                <a:solidFill>
                  <a:srgbClr val="FF0000"/>
                </a:solidFill>
              </a:rPr>
              <a:t>8.9%                  </a:t>
            </a:r>
            <a:r>
              <a:rPr lang="en-US" dirty="0"/>
              <a:t>CAGR of </a:t>
            </a:r>
            <a:r>
              <a:rPr lang="en-US" b="1" dirty="0">
                <a:solidFill>
                  <a:srgbClr val="FF0000"/>
                </a:solidFill>
              </a:rPr>
              <a:t>8.5%                          </a:t>
            </a:r>
            <a:endParaRPr lang="en-US" dirty="0"/>
          </a:p>
        </p:txBody>
      </p:sp>
      <p:sp>
        <p:nvSpPr>
          <p:cNvPr id="17" name="TextBox 16">
            <a:extLst>
              <a:ext uri="{FF2B5EF4-FFF2-40B4-BE49-F238E27FC236}">
                <a16:creationId xmlns:a16="http://schemas.microsoft.com/office/drawing/2014/main" id="{DC3B5960-93A8-4845-86B8-0C8F737A323D}"/>
              </a:ext>
            </a:extLst>
          </p:cNvPr>
          <p:cNvSpPr txBox="1"/>
          <p:nvPr/>
        </p:nvSpPr>
        <p:spPr>
          <a:xfrm>
            <a:off x="838201" y="4056063"/>
            <a:ext cx="10681859" cy="369332"/>
          </a:xfrm>
          <a:prstGeom prst="rect">
            <a:avLst/>
          </a:prstGeom>
          <a:noFill/>
        </p:spPr>
        <p:txBody>
          <a:bodyPr wrap="square" rtlCol="0">
            <a:spAutoFit/>
          </a:bodyPr>
          <a:lstStyle/>
          <a:p>
            <a:r>
              <a:rPr lang="en-US" dirty="0"/>
              <a:t>The </a:t>
            </a:r>
            <a:r>
              <a:rPr lang="en-US" dirty="0">
                <a:solidFill>
                  <a:srgbClr val="FF0000"/>
                </a:solidFill>
              </a:rPr>
              <a:t>biomarkers</a:t>
            </a:r>
            <a:r>
              <a:rPr lang="en-US" dirty="0"/>
              <a:t>                                                     The </a:t>
            </a:r>
            <a:r>
              <a:rPr lang="en-US" dirty="0">
                <a:solidFill>
                  <a:srgbClr val="FF0000"/>
                </a:solidFill>
              </a:rPr>
              <a:t>generic drugs</a:t>
            </a:r>
            <a:r>
              <a:rPr lang="en-US" dirty="0"/>
              <a:t>          The </a:t>
            </a:r>
            <a:r>
              <a:rPr lang="en-US" dirty="0">
                <a:solidFill>
                  <a:srgbClr val="FF0000"/>
                </a:solidFill>
              </a:rPr>
              <a:t>drug discovery       </a:t>
            </a:r>
            <a:r>
              <a:rPr lang="en-US" dirty="0"/>
              <a:t>The </a:t>
            </a:r>
            <a:r>
              <a:rPr lang="en-US" dirty="0">
                <a:hlinkClick r:id="rId8">
                  <a:extLst>
                    <a:ext uri="{A12FA001-AC4F-418D-AE19-62706E023703}">
                      <ahyp:hlinkClr xmlns:ahyp="http://schemas.microsoft.com/office/drawing/2018/hyperlinkcolor" val="tx"/>
                    </a:ext>
                  </a:extLst>
                </a:hlinkClick>
              </a:rPr>
              <a:t>preclinical CRO </a:t>
            </a:r>
            <a:endParaRPr lang="en-US" dirty="0"/>
          </a:p>
        </p:txBody>
      </p:sp>
      <p:sp>
        <p:nvSpPr>
          <p:cNvPr id="4" name="Date Placeholder 3">
            <a:extLst>
              <a:ext uri="{FF2B5EF4-FFF2-40B4-BE49-F238E27FC236}">
                <a16:creationId xmlns:a16="http://schemas.microsoft.com/office/drawing/2014/main" id="{F8AC7A3D-3366-6C46-B683-B736C21CAA66}"/>
              </a:ext>
            </a:extLst>
          </p:cNvPr>
          <p:cNvSpPr>
            <a:spLocks noGrp="1"/>
          </p:cNvSpPr>
          <p:nvPr>
            <p:ph type="dt" sz="half" idx="10"/>
          </p:nvPr>
        </p:nvSpPr>
        <p:spPr/>
        <p:txBody>
          <a:bodyPr/>
          <a:lstStyle/>
          <a:p>
            <a:fld id="{A99DA917-E093-1347-BCF7-9B5B1502EF02}" type="datetime1">
              <a:rPr lang="en-US" smtClean="0"/>
              <a:t>7/29/22</a:t>
            </a:fld>
            <a:endParaRPr lang="en-US"/>
          </a:p>
        </p:txBody>
      </p:sp>
      <p:sp>
        <p:nvSpPr>
          <p:cNvPr id="20" name="Slide Number Placeholder 19">
            <a:extLst>
              <a:ext uri="{FF2B5EF4-FFF2-40B4-BE49-F238E27FC236}">
                <a16:creationId xmlns:a16="http://schemas.microsoft.com/office/drawing/2014/main" id="{8CA61F98-935C-D046-A3F5-441B236C7B25}"/>
              </a:ext>
            </a:extLst>
          </p:cNvPr>
          <p:cNvSpPr>
            <a:spLocks noGrp="1"/>
          </p:cNvSpPr>
          <p:nvPr>
            <p:ph type="sldNum" sz="quarter" idx="12"/>
          </p:nvPr>
        </p:nvSpPr>
        <p:spPr/>
        <p:txBody>
          <a:bodyPr/>
          <a:lstStyle/>
          <a:p>
            <a:fld id="{86A3DC17-3F5F-9142-A87F-86617019E30A}" type="slidenum">
              <a:rPr lang="en-US" smtClean="0"/>
              <a:t>3</a:t>
            </a:fld>
            <a:endParaRPr lang="en-US"/>
          </a:p>
        </p:txBody>
      </p:sp>
    </p:spTree>
    <p:extLst>
      <p:ext uri="{BB962C8B-B14F-4D97-AF65-F5344CB8AC3E}">
        <p14:creationId xmlns:p14="http://schemas.microsoft.com/office/powerpoint/2010/main" val="2401732934"/>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508000"/>
          </a:xfrm>
          <a:prstGeom prst="rect">
            <a:avLst/>
          </a:prstGeom>
          <a:gradFill>
            <a:gsLst>
              <a:gs pos="24000">
                <a:srgbClr val="152F51"/>
              </a:gs>
              <a:gs pos="100000">
                <a:srgbClr val="097587"/>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25000" dirty="0"/>
          </a:p>
        </p:txBody>
      </p:sp>
      <p:sp>
        <p:nvSpPr>
          <p:cNvPr id="3" name="矩形 2"/>
          <p:cNvSpPr/>
          <p:nvPr/>
        </p:nvSpPr>
        <p:spPr>
          <a:xfrm>
            <a:off x="0" y="6769100"/>
            <a:ext cx="12192000" cy="88900"/>
          </a:xfrm>
          <a:prstGeom prst="rect">
            <a:avLst/>
          </a:prstGeom>
          <a:gradFill>
            <a:gsLst>
              <a:gs pos="0">
                <a:srgbClr val="152F51"/>
              </a:gs>
              <a:gs pos="100000">
                <a:srgbClr val="09758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98" y="68116"/>
            <a:ext cx="2614568" cy="389771"/>
          </a:xfrm>
          <a:prstGeom prst="rect">
            <a:avLst/>
          </a:prstGeom>
        </p:spPr>
      </p:pic>
      <p:sp>
        <p:nvSpPr>
          <p:cNvPr id="7" name="Title 1">
            <a:extLst>
              <a:ext uri="{FF2B5EF4-FFF2-40B4-BE49-F238E27FC236}">
                <a16:creationId xmlns:a16="http://schemas.microsoft.com/office/drawing/2014/main" id="{59B9A5FF-9DCC-0247-877A-E944E41918B7}"/>
              </a:ext>
            </a:extLst>
          </p:cNvPr>
          <p:cNvSpPr txBox="1">
            <a:spLocks/>
          </p:cNvSpPr>
          <p:nvPr/>
        </p:nvSpPr>
        <p:spPr>
          <a:xfrm>
            <a:off x="125165" y="0"/>
            <a:ext cx="119634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ja-JP" sz="5400" b="1">
                <a:effectLst>
                  <a:outerShdw blurRad="50800" dist="38100" dir="2700000" algn="tl" rotWithShape="0">
                    <a:prstClr val="black">
                      <a:alpha val="40000"/>
                    </a:prstClr>
                  </a:outerShdw>
                </a:effectLst>
                <a:latin typeface="+mn-lt"/>
                <a:ea typeface="KaiTi" panose="02010609060101010101" pitchFamily="49" charset="-122"/>
              </a:rPr>
              <a:t>"Guiding Light" Biomarkers for Drug R&amp;D</a:t>
            </a:r>
            <a:endParaRPr lang="en-US" sz="5400" dirty="0">
              <a:effectLst>
                <a:outerShdw blurRad="50800" dist="38100" dir="2700000" algn="tl" rotWithShape="0">
                  <a:prstClr val="black">
                    <a:alpha val="40000"/>
                  </a:prstClr>
                </a:outerShdw>
              </a:effectLst>
              <a:latin typeface="+mn-lt"/>
              <a:ea typeface="KaiTi" panose="02010609060101010101" pitchFamily="49" charset="-122"/>
            </a:endParaRPr>
          </a:p>
        </p:txBody>
      </p:sp>
      <p:sp>
        <p:nvSpPr>
          <p:cNvPr id="8" name="Content Placeholder 2">
            <a:extLst>
              <a:ext uri="{FF2B5EF4-FFF2-40B4-BE49-F238E27FC236}">
                <a16:creationId xmlns:a16="http://schemas.microsoft.com/office/drawing/2014/main" id="{2C0D2766-C4A0-BF4D-ACA3-E40AFD34E130}"/>
              </a:ext>
            </a:extLst>
          </p:cNvPr>
          <p:cNvSpPr txBox="1">
            <a:spLocks/>
          </p:cNvSpPr>
          <p:nvPr/>
        </p:nvSpPr>
        <p:spPr>
          <a:xfrm>
            <a:off x="418841" y="4802991"/>
            <a:ext cx="11329814" cy="19887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ltLang="ja-JP" sz="1800" dirty="0">
                <a:ea typeface="KaiTi" panose="02010609060101010101" pitchFamily="49" charset="-122"/>
              </a:rPr>
              <a:t>How to select subjects and evaluate their response to drugs is a major challenge in the development of innovative drugs, and biomarkers are an effective means to address this challenge e.g. the preselection of drug-specific sensitive population, personalized medicines, longevity, etc.</a:t>
            </a:r>
          </a:p>
          <a:p>
            <a:pPr algn="l"/>
            <a:r>
              <a:rPr lang="en-US" altLang="ja-JP" sz="1800" dirty="0">
                <a:ea typeface="KaiTi" panose="02010609060101010101" pitchFamily="49" charset="-122"/>
              </a:rPr>
              <a:t>By analyzing the failures of Phase II and Phase III clinical trials from 2013 to 2015, the researchers found that poor efficacy and safety issues accounted for 73% of all Phase II clinical trial failures, and were also the most unsuccessful Phase III clinical trials main reason. The first of the authors' improvements to improve the success rate of clinical trials is to use more effective biomarkers</a:t>
            </a:r>
            <a:endParaRPr lang="en-US" sz="1800" dirty="0">
              <a:ea typeface="KaiTi" panose="02010609060101010101" pitchFamily="49" charset="-122"/>
            </a:endParaRPr>
          </a:p>
        </p:txBody>
      </p:sp>
      <p:pic>
        <p:nvPicPr>
          <p:cNvPr id="9" name="Picture 8">
            <a:extLst>
              <a:ext uri="{FF2B5EF4-FFF2-40B4-BE49-F238E27FC236}">
                <a16:creationId xmlns:a16="http://schemas.microsoft.com/office/drawing/2014/main" id="{ABC3ABD4-7539-0644-AC4D-962F81436A57}"/>
              </a:ext>
            </a:extLst>
          </p:cNvPr>
          <p:cNvPicPr>
            <a:picLocks noChangeAspect="1"/>
          </p:cNvPicPr>
          <p:nvPr/>
        </p:nvPicPr>
        <p:blipFill>
          <a:blip r:embed="rId4"/>
          <a:stretch>
            <a:fillRect/>
          </a:stretch>
        </p:blipFill>
        <p:spPr>
          <a:xfrm>
            <a:off x="3581400" y="1315285"/>
            <a:ext cx="5547986" cy="3487706"/>
          </a:xfrm>
          <a:prstGeom prst="rect">
            <a:avLst/>
          </a:prstGeom>
        </p:spPr>
      </p:pic>
      <p:sp>
        <p:nvSpPr>
          <p:cNvPr id="10" name="Oval 9">
            <a:extLst>
              <a:ext uri="{FF2B5EF4-FFF2-40B4-BE49-F238E27FC236}">
                <a16:creationId xmlns:a16="http://schemas.microsoft.com/office/drawing/2014/main" id="{ABFCE03F-42B7-9349-802A-495F542BEFFF}"/>
              </a:ext>
            </a:extLst>
          </p:cNvPr>
          <p:cNvSpPr/>
          <p:nvPr/>
        </p:nvSpPr>
        <p:spPr>
          <a:xfrm>
            <a:off x="7845552" y="2947214"/>
            <a:ext cx="1192394" cy="190008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C98E1F79-694C-334B-A15F-4357DB5B09AE}"/>
              </a:ext>
            </a:extLst>
          </p:cNvPr>
          <p:cNvSpPr>
            <a:spLocks noGrp="1"/>
          </p:cNvSpPr>
          <p:nvPr>
            <p:ph type="dt" sz="half" idx="10"/>
          </p:nvPr>
        </p:nvSpPr>
        <p:spPr/>
        <p:txBody>
          <a:bodyPr/>
          <a:lstStyle/>
          <a:p>
            <a:fld id="{BCBD0E22-50D9-E34B-A6DA-0BEB7DE641C6}" type="datetime1">
              <a:rPr lang="en-US" smtClean="0"/>
              <a:t>7/29/22</a:t>
            </a:fld>
            <a:endParaRPr lang="en-US"/>
          </a:p>
        </p:txBody>
      </p:sp>
      <p:sp>
        <p:nvSpPr>
          <p:cNvPr id="13" name="Slide Number Placeholder 12">
            <a:extLst>
              <a:ext uri="{FF2B5EF4-FFF2-40B4-BE49-F238E27FC236}">
                <a16:creationId xmlns:a16="http://schemas.microsoft.com/office/drawing/2014/main" id="{2EB3A5F8-BDAD-7B4F-9DBA-CB0592D8A1CC}"/>
              </a:ext>
            </a:extLst>
          </p:cNvPr>
          <p:cNvSpPr>
            <a:spLocks noGrp="1"/>
          </p:cNvSpPr>
          <p:nvPr>
            <p:ph type="sldNum" sz="quarter" idx="12"/>
          </p:nvPr>
        </p:nvSpPr>
        <p:spPr/>
        <p:txBody>
          <a:bodyPr/>
          <a:lstStyle/>
          <a:p>
            <a:fld id="{86A3DC17-3F5F-9142-A87F-86617019E30A}" type="slidenum">
              <a:rPr lang="en-US" smtClean="0"/>
              <a:t>4</a:t>
            </a:fld>
            <a:endParaRPr lang="en-US"/>
          </a:p>
        </p:txBody>
      </p:sp>
    </p:spTree>
    <p:extLst>
      <p:ext uri="{BB962C8B-B14F-4D97-AF65-F5344CB8AC3E}">
        <p14:creationId xmlns:p14="http://schemas.microsoft.com/office/powerpoint/2010/main" val="11540779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508000"/>
          </a:xfrm>
          <a:prstGeom prst="rect">
            <a:avLst/>
          </a:prstGeom>
          <a:gradFill>
            <a:gsLst>
              <a:gs pos="24000">
                <a:srgbClr val="152F51"/>
              </a:gs>
              <a:gs pos="100000">
                <a:srgbClr val="097587"/>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25000" dirty="0"/>
          </a:p>
        </p:txBody>
      </p:sp>
      <p:sp>
        <p:nvSpPr>
          <p:cNvPr id="3" name="矩形 2"/>
          <p:cNvSpPr/>
          <p:nvPr/>
        </p:nvSpPr>
        <p:spPr>
          <a:xfrm>
            <a:off x="0" y="6769100"/>
            <a:ext cx="12192000" cy="88900"/>
          </a:xfrm>
          <a:prstGeom prst="rect">
            <a:avLst/>
          </a:prstGeom>
          <a:gradFill>
            <a:gsLst>
              <a:gs pos="0">
                <a:srgbClr val="152F51"/>
              </a:gs>
              <a:gs pos="100000">
                <a:srgbClr val="09758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98" y="68116"/>
            <a:ext cx="2614568" cy="389771"/>
          </a:xfrm>
          <a:prstGeom prst="rect">
            <a:avLst/>
          </a:prstGeom>
        </p:spPr>
      </p:pic>
      <p:sp>
        <p:nvSpPr>
          <p:cNvPr id="6" name="Title 1">
            <a:extLst>
              <a:ext uri="{FF2B5EF4-FFF2-40B4-BE49-F238E27FC236}">
                <a16:creationId xmlns:a16="http://schemas.microsoft.com/office/drawing/2014/main" id="{6B1EA956-622A-DE4F-B0B9-09DE0250BC0B}"/>
              </a:ext>
            </a:extLst>
          </p:cNvPr>
          <p:cNvSpPr txBox="1">
            <a:spLocks/>
          </p:cNvSpPr>
          <p:nvPr/>
        </p:nvSpPr>
        <p:spPr>
          <a:xfrm>
            <a:off x="430306" y="365125"/>
            <a:ext cx="11349318"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6600" b="1" dirty="0">
                <a:effectLst>
                  <a:outerShdw blurRad="50800" dist="38100" dir="2700000" algn="tl" rotWithShape="0">
                    <a:prstClr val="black">
                      <a:alpha val="40000"/>
                    </a:prstClr>
                  </a:outerShdw>
                </a:effectLst>
                <a:latin typeface="+mn-lt"/>
              </a:rPr>
              <a:t>Category </a:t>
            </a:r>
          </a:p>
        </p:txBody>
      </p:sp>
      <p:sp>
        <p:nvSpPr>
          <p:cNvPr id="7" name="Content Placeholder 2">
            <a:extLst>
              <a:ext uri="{FF2B5EF4-FFF2-40B4-BE49-F238E27FC236}">
                <a16:creationId xmlns:a16="http://schemas.microsoft.com/office/drawing/2014/main" id="{F70C07CE-EF9A-E54A-AE8C-8538FF8FF0D4}"/>
              </a:ext>
            </a:extLst>
          </p:cNvPr>
          <p:cNvSpPr txBox="1">
            <a:spLocks/>
          </p:cNvSpPr>
          <p:nvPr/>
        </p:nvSpPr>
        <p:spPr>
          <a:xfrm>
            <a:off x="1473880" y="1654031"/>
            <a:ext cx="4066309" cy="51155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2000" b="1" dirty="0"/>
              <a:t>Product</a:t>
            </a:r>
          </a:p>
          <a:p>
            <a:pPr lvl="1" algn="l">
              <a:lnSpc>
                <a:spcPct val="100000"/>
              </a:lnSpc>
              <a:spcBef>
                <a:spcPts val="0"/>
              </a:spcBef>
            </a:pPr>
            <a:r>
              <a:rPr lang="en-US" sz="1600" dirty="0"/>
              <a:t>Consumables</a:t>
            </a:r>
          </a:p>
          <a:p>
            <a:pPr lvl="1" algn="l">
              <a:lnSpc>
                <a:spcPct val="100000"/>
              </a:lnSpc>
              <a:spcBef>
                <a:spcPts val="0"/>
              </a:spcBef>
            </a:pPr>
            <a:r>
              <a:rPr lang="en-US" sz="1600" dirty="0"/>
              <a:t>Services</a:t>
            </a:r>
          </a:p>
          <a:p>
            <a:pPr lvl="1" algn="l">
              <a:lnSpc>
                <a:spcPct val="100000"/>
              </a:lnSpc>
              <a:spcBef>
                <a:spcPts val="0"/>
              </a:spcBef>
            </a:pPr>
            <a:r>
              <a:rPr lang="en-US" sz="1600" dirty="0"/>
              <a:t>Software</a:t>
            </a:r>
          </a:p>
          <a:p>
            <a:pPr algn="l">
              <a:lnSpc>
                <a:spcPct val="100000"/>
              </a:lnSpc>
              <a:spcBef>
                <a:spcPts val="0"/>
              </a:spcBef>
            </a:pPr>
            <a:r>
              <a:rPr lang="en-US" sz="2000" b="1" dirty="0"/>
              <a:t>Type</a:t>
            </a:r>
          </a:p>
          <a:p>
            <a:pPr lvl="1" algn="l">
              <a:lnSpc>
                <a:spcPct val="100000"/>
              </a:lnSpc>
              <a:spcBef>
                <a:spcPts val="0"/>
              </a:spcBef>
            </a:pPr>
            <a:r>
              <a:rPr lang="en-US" sz="1600" dirty="0"/>
              <a:t>Safety Biomarkers</a:t>
            </a:r>
          </a:p>
          <a:p>
            <a:pPr lvl="1" algn="l">
              <a:lnSpc>
                <a:spcPct val="100000"/>
              </a:lnSpc>
              <a:spcBef>
                <a:spcPts val="0"/>
              </a:spcBef>
            </a:pPr>
            <a:r>
              <a:rPr lang="en-US" sz="1600" dirty="0"/>
              <a:t>Efficacy Biomarkers</a:t>
            </a:r>
          </a:p>
          <a:p>
            <a:pPr lvl="1" algn="l">
              <a:lnSpc>
                <a:spcPct val="100000"/>
              </a:lnSpc>
              <a:spcBef>
                <a:spcPts val="0"/>
              </a:spcBef>
            </a:pPr>
            <a:r>
              <a:rPr lang="en-US" sz="1600" dirty="0"/>
              <a:t>Predictive Biomarkers</a:t>
            </a:r>
          </a:p>
          <a:p>
            <a:pPr lvl="1" algn="l">
              <a:lnSpc>
                <a:spcPct val="100000"/>
              </a:lnSpc>
              <a:spcBef>
                <a:spcPts val="0"/>
              </a:spcBef>
            </a:pPr>
            <a:r>
              <a:rPr lang="en-US" sz="1600" dirty="0"/>
              <a:t>Surrogate Biomarkers</a:t>
            </a:r>
          </a:p>
          <a:p>
            <a:pPr lvl="1" algn="l">
              <a:lnSpc>
                <a:spcPct val="100000"/>
              </a:lnSpc>
              <a:spcBef>
                <a:spcPts val="0"/>
              </a:spcBef>
            </a:pPr>
            <a:r>
              <a:rPr lang="en-US" sz="1600" dirty="0"/>
              <a:t>Pharmacodynamics Biomarkers</a:t>
            </a:r>
          </a:p>
          <a:p>
            <a:pPr lvl="1" algn="l">
              <a:lnSpc>
                <a:spcPct val="100000"/>
              </a:lnSpc>
              <a:spcBef>
                <a:spcPts val="0"/>
              </a:spcBef>
            </a:pPr>
            <a:r>
              <a:rPr lang="en-US" sz="1600" dirty="0"/>
              <a:t>Prognostic Biomarkers</a:t>
            </a:r>
          </a:p>
          <a:p>
            <a:pPr lvl="1" algn="l">
              <a:lnSpc>
                <a:spcPct val="100000"/>
              </a:lnSpc>
              <a:spcBef>
                <a:spcPts val="0"/>
              </a:spcBef>
            </a:pPr>
            <a:r>
              <a:rPr lang="en-US" sz="1600" dirty="0"/>
              <a:t>Validation Biomarkers</a:t>
            </a:r>
          </a:p>
          <a:p>
            <a:pPr algn="l">
              <a:lnSpc>
                <a:spcPct val="100000"/>
              </a:lnSpc>
              <a:spcBef>
                <a:spcPts val="0"/>
              </a:spcBef>
            </a:pPr>
            <a:r>
              <a:rPr lang="en-US" sz="2000" b="1" dirty="0"/>
              <a:t>Application </a:t>
            </a:r>
          </a:p>
          <a:p>
            <a:pPr lvl="1" algn="l">
              <a:lnSpc>
                <a:spcPct val="100000"/>
              </a:lnSpc>
              <a:spcBef>
                <a:spcPts val="0"/>
              </a:spcBef>
            </a:pPr>
            <a:r>
              <a:rPr lang="en-US" sz="1600" dirty="0"/>
              <a:t>Diagnostics</a:t>
            </a:r>
          </a:p>
          <a:p>
            <a:pPr lvl="1" algn="l">
              <a:lnSpc>
                <a:spcPct val="100000"/>
              </a:lnSpc>
              <a:spcBef>
                <a:spcPts val="0"/>
              </a:spcBef>
            </a:pPr>
            <a:r>
              <a:rPr lang="en-US" sz="1600" dirty="0">
                <a:solidFill>
                  <a:srgbClr val="FF0000"/>
                </a:solidFill>
              </a:rPr>
              <a:t>Drug Discovery &amp; Development</a:t>
            </a:r>
          </a:p>
          <a:p>
            <a:pPr lvl="1" algn="l">
              <a:lnSpc>
                <a:spcPct val="100000"/>
              </a:lnSpc>
              <a:spcBef>
                <a:spcPts val="0"/>
              </a:spcBef>
            </a:pPr>
            <a:r>
              <a:rPr lang="en-US" sz="1600" dirty="0">
                <a:solidFill>
                  <a:srgbClr val="FF0000"/>
                </a:solidFill>
              </a:rPr>
              <a:t>Personalized Medicine</a:t>
            </a:r>
          </a:p>
          <a:p>
            <a:pPr lvl="1" algn="l">
              <a:lnSpc>
                <a:spcPct val="100000"/>
              </a:lnSpc>
              <a:spcBef>
                <a:spcPts val="0"/>
              </a:spcBef>
            </a:pPr>
            <a:r>
              <a:rPr lang="en-US" sz="1600" dirty="0"/>
              <a:t>Disease Risk Assessment</a:t>
            </a:r>
          </a:p>
          <a:p>
            <a:pPr lvl="1" algn="l">
              <a:lnSpc>
                <a:spcPct val="100000"/>
              </a:lnSpc>
              <a:spcBef>
                <a:spcPts val="0"/>
              </a:spcBef>
            </a:pPr>
            <a:r>
              <a:rPr lang="en-US" sz="1600" dirty="0"/>
              <a:t>Other Applications</a:t>
            </a:r>
          </a:p>
          <a:p>
            <a:pPr lvl="1" algn="l">
              <a:lnSpc>
                <a:spcPct val="100000"/>
              </a:lnSpc>
              <a:spcBef>
                <a:spcPts val="0"/>
              </a:spcBef>
            </a:pPr>
            <a:r>
              <a:rPr lang="en-US" sz="1600" dirty="0"/>
              <a:t>Other Disease Indications</a:t>
            </a:r>
          </a:p>
        </p:txBody>
      </p:sp>
      <p:pic>
        <p:nvPicPr>
          <p:cNvPr id="10" name="Content Placeholder 3">
            <a:extLst>
              <a:ext uri="{FF2B5EF4-FFF2-40B4-BE49-F238E27FC236}">
                <a16:creationId xmlns:a16="http://schemas.microsoft.com/office/drawing/2014/main" id="{CDED10CB-4E08-9341-95E1-661BACD98B37}"/>
              </a:ext>
            </a:extLst>
          </p:cNvPr>
          <p:cNvPicPr>
            <a:picLocks noChangeAspect="1"/>
          </p:cNvPicPr>
          <p:nvPr/>
        </p:nvPicPr>
        <p:blipFill>
          <a:blip r:embed="rId4"/>
          <a:stretch>
            <a:fillRect/>
          </a:stretch>
        </p:blipFill>
        <p:spPr>
          <a:xfrm>
            <a:off x="5952565" y="2094476"/>
            <a:ext cx="5970494" cy="3591626"/>
          </a:xfrm>
          <a:prstGeom prst="rect">
            <a:avLst/>
          </a:prstGeom>
        </p:spPr>
      </p:pic>
      <p:sp>
        <p:nvSpPr>
          <p:cNvPr id="11" name="Content Placeholder 2">
            <a:extLst>
              <a:ext uri="{FF2B5EF4-FFF2-40B4-BE49-F238E27FC236}">
                <a16:creationId xmlns:a16="http://schemas.microsoft.com/office/drawing/2014/main" id="{CC835DAF-28DD-CA4C-B283-CDECC9C5E584}"/>
              </a:ext>
            </a:extLst>
          </p:cNvPr>
          <p:cNvSpPr txBox="1">
            <a:spLocks/>
          </p:cNvSpPr>
          <p:nvPr/>
        </p:nvSpPr>
        <p:spPr>
          <a:xfrm>
            <a:off x="838200" y="1828197"/>
            <a:ext cx="10481982" cy="5325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b="1" dirty="0"/>
              <a:t>.</a:t>
            </a:r>
          </a:p>
        </p:txBody>
      </p:sp>
      <p:sp>
        <p:nvSpPr>
          <p:cNvPr id="4" name="Date Placeholder 3">
            <a:extLst>
              <a:ext uri="{FF2B5EF4-FFF2-40B4-BE49-F238E27FC236}">
                <a16:creationId xmlns:a16="http://schemas.microsoft.com/office/drawing/2014/main" id="{EB8D8056-63CB-C348-8742-9073A087ED9B}"/>
              </a:ext>
            </a:extLst>
          </p:cNvPr>
          <p:cNvSpPr>
            <a:spLocks noGrp="1"/>
          </p:cNvSpPr>
          <p:nvPr>
            <p:ph type="dt" sz="half" idx="10"/>
          </p:nvPr>
        </p:nvSpPr>
        <p:spPr/>
        <p:txBody>
          <a:bodyPr/>
          <a:lstStyle/>
          <a:p>
            <a:fld id="{250ED4EF-5A38-0445-893E-25B0B37A3C8A}" type="datetime1">
              <a:rPr lang="en-US" smtClean="0"/>
              <a:t>7/29/22</a:t>
            </a:fld>
            <a:endParaRPr lang="en-US"/>
          </a:p>
        </p:txBody>
      </p:sp>
      <p:sp>
        <p:nvSpPr>
          <p:cNvPr id="12" name="Slide Number Placeholder 11">
            <a:extLst>
              <a:ext uri="{FF2B5EF4-FFF2-40B4-BE49-F238E27FC236}">
                <a16:creationId xmlns:a16="http://schemas.microsoft.com/office/drawing/2014/main" id="{9CE280CF-B13F-BD42-B096-699E90D6DC90}"/>
              </a:ext>
            </a:extLst>
          </p:cNvPr>
          <p:cNvSpPr>
            <a:spLocks noGrp="1"/>
          </p:cNvSpPr>
          <p:nvPr>
            <p:ph type="sldNum" sz="quarter" idx="12"/>
          </p:nvPr>
        </p:nvSpPr>
        <p:spPr/>
        <p:txBody>
          <a:bodyPr/>
          <a:lstStyle/>
          <a:p>
            <a:fld id="{86A3DC17-3F5F-9142-A87F-86617019E30A}" type="slidenum">
              <a:rPr lang="en-US" smtClean="0"/>
              <a:t>5</a:t>
            </a:fld>
            <a:endParaRPr lang="en-US"/>
          </a:p>
        </p:txBody>
      </p:sp>
    </p:spTree>
    <p:extLst>
      <p:ext uri="{BB962C8B-B14F-4D97-AF65-F5344CB8AC3E}">
        <p14:creationId xmlns:p14="http://schemas.microsoft.com/office/powerpoint/2010/main" val="1855437300"/>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508000"/>
          </a:xfrm>
          <a:prstGeom prst="rect">
            <a:avLst/>
          </a:prstGeom>
          <a:gradFill>
            <a:gsLst>
              <a:gs pos="24000">
                <a:srgbClr val="152F51"/>
              </a:gs>
              <a:gs pos="100000">
                <a:srgbClr val="097587"/>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baseline="-25000" dirty="0"/>
          </a:p>
        </p:txBody>
      </p:sp>
      <p:sp>
        <p:nvSpPr>
          <p:cNvPr id="3" name="矩形 2"/>
          <p:cNvSpPr/>
          <p:nvPr/>
        </p:nvSpPr>
        <p:spPr>
          <a:xfrm>
            <a:off x="0" y="6769100"/>
            <a:ext cx="12192000" cy="88900"/>
          </a:xfrm>
          <a:prstGeom prst="rect">
            <a:avLst/>
          </a:prstGeom>
          <a:gradFill>
            <a:gsLst>
              <a:gs pos="0">
                <a:srgbClr val="152F51"/>
              </a:gs>
              <a:gs pos="100000">
                <a:srgbClr val="09758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98" y="68116"/>
            <a:ext cx="2614568" cy="389771"/>
          </a:xfrm>
          <a:prstGeom prst="rect">
            <a:avLst/>
          </a:prstGeom>
        </p:spPr>
      </p:pic>
      <p:sp>
        <p:nvSpPr>
          <p:cNvPr id="6" name="Title 1">
            <a:extLst>
              <a:ext uri="{FF2B5EF4-FFF2-40B4-BE49-F238E27FC236}">
                <a16:creationId xmlns:a16="http://schemas.microsoft.com/office/drawing/2014/main" id="{ED1BF6CE-5838-4B47-B7C7-E299AFFBBE99}"/>
              </a:ext>
            </a:extLst>
          </p:cNvPr>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b="1">
                <a:effectLst>
                  <a:outerShdw blurRad="50800" dist="38100" dir="2700000" algn="tl" rotWithShape="0">
                    <a:prstClr val="black">
                      <a:alpha val="40000"/>
                    </a:prstClr>
                  </a:outerShdw>
                </a:effectLst>
                <a:latin typeface="+mn-lt"/>
              </a:rPr>
              <a:t>Long Non-coding RNA Biomarker For Human Laryngeal Squamous Cell</a:t>
            </a:r>
            <a:br>
              <a:rPr lang="en-US" sz="2800" b="1">
                <a:effectLst>
                  <a:outerShdw blurRad="50800" dist="38100" dir="2700000" algn="tl" rotWithShape="0">
                    <a:prstClr val="black">
                      <a:alpha val="40000"/>
                    </a:prstClr>
                  </a:outerShdw>
                </a:effectLst>
                <a:latin typeface="+mn-lt"/>
              </a:rPr>
            </a:br>
            <a:r>
              <a:rPr lang="en-US" sz="2800" b="1">
                <a:effectLst>
                  <a:outerShdw blurRad="50800" dist="38100" dir="2700000" algn="tl" rotWithShape="0">
                    <a:prstClr val="black">
                      <a:alpha val="40000"/>
                    </a:prstClr>
                  </a:outerShdw>
                </a:effectLst>
                <a:latin typeface="+mn-lt"/>
              </a:rPr>
              <a:t>Carcinoma Prognosis</a:t>
            </a:r>
            <a:endParaRPr lang="en-US" sz="2800" b="1" dirty="0">
              <a:effectLst>
                <a:outerShdw blurRad="50800" dist="38100" dir="2700000" algn="tl" rotWithShape="0">
                  <a:prstClr val="black">
                    <a:alpha val="40000"/>
                  </a:prstClr>
                </a:outerShdw>
              </a:effectLst>
              <a:latin typeface="+mn-lt"/>
            </a:endParaRPr>
          </a:p>
        </p:txBody>
      </p:sp>
      <p:sp>
        <p:nvSpPr>
          <p:cNvPr id="7" name="Content Placeholder 2">
            <a:extLst>
              <a:ext uri="{FF2B5EF4-FFF2-40B4-BE49-F238E27FC236}">
                <a16:creationId xmlns:a16="http://schemas.microsoft.com/office/drawing/2014/main" id="{E5790CED-5714-8E4D-9663-832E7347CEDD}"/>
              </a:ext>
            </a:extLst>
          </p:cNvPr>
          <p:cNvSpPr txBox="1">
            <a:spLocks/>
          </p:cNvSpPr>
          <p:nvPr/>
        </p:nvSpPr>
        <p:spPr>
          <a:xfrm>
            <a:off x="475488" y="1825625"/>
            <a:ext cx="11356848" cy="4351338"/>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dirty="0"/>
              <a:t>Long non-coding RNAs (lncRNA) were discovered in tumors</a:t>
            </a:r>
          </a:p>
          <a:p>
            <a:pPr marL="342900" indent="-342900" algn="l">
              <a:buFont typeface="Arial" panose="020B0604020202020204" pitchFamily="34" charset="0"/>
              <a:buChar char="•"/>
            </a:pPr>
            <a:r>
              <a:rPr lang="en-US" dirty="0"/>
              <a:t>The surgical resected LSCC tissues, adjacent non-cancerous tissues (ANCT) and lymph node metastatic tissue (LNM) were collected from 76 patients for </a:t>
            </a:r>
            <a:r>
              <a:rPr lang="en-US" b="1" dirty="0">
                <a:solidFill>
                  <a:srgbClr val="FF0000"/>
                </a:solidFill>
              </a:rPr>
              <a:t>lncRNA AC008440.10 </a:t>
            </a:r>
            <a:r>
              <a:rPr lang="en-US" dirty="0"/>
              <a:t>expression assay. </a:t>
            </a:r>
          </a:p>
          <a:p>
            <a:pPr marL="342900" indent="-342900" algn="l">
              <a:buFont typeface="Arial" panose="020B0604020202020204" pitchFamily="34" charset="0"/>
              <a:buChar char="•"/>
            </a:pPr>
            <a:r>
              <a:rPr lang="en-US" dirty="0"/>
              <a:t>The stages of LSCC and LNM were classified accordingly. We integrated the epigenetic information with enhanced CT imaging and pathological evaluations to predict the patients' survival by comprehensive statistical algorithms using equal weighting.</a:t>
            </a:r>
          </a:p>
          <a:p>
            <a:pPr marL="342900" indent="-342900" algn="l">
              <a:buFont typeface="Arial" panose="020B0604020202020204" pitchFamily="34" charset="0"/>
              <a:buChar char="•"/>
            </a:pPr>
            <a:r>
              <a:rPr lang="en-US" dirty="0"/>
              <a:t>Significant downregulation of lncRNA AC008440.10 was detected in LSCC tumor and metastatic lymph node in advanced stage of patient samples compared with those in early stage. The pattern of differentially expressed AC008440.10 displayed a clear trend that significantly related to tumor progression. </a:t>
            </a:r>
          </a:p>
          <a:p>
            <a:pPr marL="342900" indent="-342900" algn="l">
              <a:buFont typeface="Arial" panose="020B0604020202020204" pitchFamily="34" charset="0"/>
              <a:buChar char="•"/>
            </a:pPr>
            <a:r>
              <a:rPr lang="en-US" dirty="0"/>
              <a:t>The downregulation of lncRNA AC008440.10 correlates with increasing risk of metastasis, poor prognosis and patient survival. </a:t>
            </a:r>
          </a:p>
          <a:p>
            <a:pPr marL="342900" indent="-342900" algn="l">
              <a:buFont typeface="Arial" panose="020B0604020202020204" pitchFamily="34" charset="0"/>
              <a:buChar char="•"/>
            </a:pPr>
            <a:r>
              <a:rPr lang="en-US" dirty="0"/>
              <a:t>The potential for lncRNA AC008440.10 to be developed as a novel biomarker for stratification of the prognosis was especially promising when clinic parameters were hybridized with equal weight, and using a panel of complementary parameters yielded a more powerful predictability of LSCC prognosis than any single parameter individually</a:t>
            </a:r>
          </a:p>
          <a:p>
            <a:pPr marL="342900" indent="-342900" algn="l">
              <a:buFont typeface="Arial" panose="020B0604020202020204" pitchFamily="34" charset="0"/>
              <a:buChar char="•"/>
            </a:pPr>
            <a:endParaRPr lang="en-US" dirty="0"/>
          </a:p>
        </p:txBody>
      </p:sp>
      <p:sp>
        <p:nvSpPr>
          <p:cNvPr id="4" name="Date Placeholder 3">
            <a:extLst>
              <a:ext uri="{FF2B5EF4-FFF2-40B4-BE49-F238E27FC236}">
                <a16:creationId xmlns:a16="http://schemas.microsoft.com/office/drawing/2014/main" id="{4861A697-F356-0B4A-9432-04B16605A008}"/>
              </a:ext>
            </a:extLst>
          </p:cNvPr>
          <p:cNvSpPr>
            <a:spLocks noGrp="1"/>
          </p:cNvSpPr>
          <p:nvPr>
            <p:ph type="dt" sz="half" idx="10"/>
          </p:nvPr>
        </p:nvSpPr>
        <p:spPr/>
        <p:txBody>
          <a:bodyPr/>
          <a:lstStyle/>
          <a:p>
            <a:fld id="{52A49F4A-DD51-1740-9571-7BD9413B59DB}" type="datetime1">
              <a:rPr lang="en-US" smtClean="0"/>
              <a:t>7/29/22</a:t>
            </a:fld>
            <a:endParaRPr lang="en-US"/>
          </a:p>
        </p:txBody>
      </p:sp>
      <p:sp>
        <p:nvSpPr>
          <p:cNvPr id="10" name="Slide Number Placeholder 9">
            <a:extLst>
              <a:ext uri="{FF2B5EF4-FFF2-40B4-BE49-F238E27FC236}">
                <a16:creationId xmlns:a16="http://schemas.microsoft.com/office/drawing/2014/main" id="{12F980E7-6682-094C-B34E-D7726D78B2F0}"/>
              </a:ext>
            </a:extLst>
          </p:cNvPr>
          <p:cNvSpPr>
            <a:spLocks noGrp="1"/>
          </p:cNvSpPr>
          <p:nvPr>
            <p:ph type="sldNum" sz="quarter" idx="12"/>
          </p:nvPr>
        </p:nvSpPr>
        <p:spPr/>
        <p:txBody>
          <a:bodyPr/>
          <a:lstStyle/>
          <a:p>
            <a:fld id="{86A3DC17-3F5F-9142-A87F-86617019E30A}" type="slidenum">
              <a:rPr lang="en-US" smtClean="0"/>
              <a:t>6</a:t>
            </a:fld>
            <a:endParaRPr lang="en-US"/>
          </a:p>
        </p:txBody>
      </p:sp>
    </p:spTree>
    <p:extLst>
      <p:ext uri="{BB962C8B-B14F-4D97-AF65-F5344CB8AC3E}">
        <p14:creationId xmlns:p14="http://schemas.microsoft.com/office/powerpoint/2010/main" val="3588434749"/>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508000"/>
          </a:xfrm>
          <a:prstGeom prst="rect">
            <a:avLst/>
          </a:prstGeom>
          <a:gradFill>
            <a:gsLst>
              <a:gs pos="24000">
                <a:srgbClr val="152F51"/>
              </a:gs>
              <a:gs pos="100000">
                <a:srgbClr val="097587"/>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25000" dirty="0"/>
          </a:p>
        </p:txBody>
      </p:sp>
      <p:sp>
        <p:nvSpPr>
          <p:cNvPr id="3" name="矩形 2"/>
          <p:cNvSpPr/>
          <p:nvPr/>
        </p:nvSpPr>
        <p:spPr>
          <a:xfrm>
            <a:off x="0" y="6769100"/>
            <a:ext cx="12192000" cy="88900"/>
          </a:xfrm>
          <a:prstGeom prst="rect">
            <a:avLst/>
          </a:prstGeom>
          <a:gradFill>
            <a:gsLst>
              <a:gs pos="0">
                <a:srgbClr val="152F51"/>
              </a:gs>
              <a:gs pos="100000">
                <a:srgbClr val="09758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98" y="68116"/>
            <a:ext cx="2614568" cy="389771"/>
          </a:xfrm>
          <a:prstGeom prst="rect">
            <a:avLst/>
          </a:prstGeom>
        </p:spPr>
      </p:pic>
      <p:pic>
        <p:nvPicPr>
          <p:cNvPr id="9" name="Content Placeholder 6">
            <a:extLst>
              <a:ext uri="{FF2B5EF4-FFF2-40B4-BE49-F238E27FC236}">
                <a16:creationId xmlns:a16="http://schemas.microsoft.com/office/drawing/2014/main" id="{22F2EF0B-B8E3-2844-8B0F-D060F3345C62}"/>
              </a:ext>
            </a:extLst>
          </p:cNvPr>
          <p:cNvPicPr>
            <a:picLocks noChangeAspect="1"/>
          </p:cNvPicPr>
          <p:nvPr/>
        </p:nvPicPr>
        <p:blipFill rotWithShape="1">
          <a:blip r:embed="rId4"/>
          <a:srcRect t="25069"/>
          <a:stretch/>
        </p:blipFill>
        <p:spPr>
          <a:xfrm>
            <a:off x="6780705" y="743222"/>
            <a:ext cx="3659790" cy="5758283"/>
          </a:xfrm>
          <a:prstGeom prst="rect">
            <a:avLst/>
          </a:prstGeom>
        </p:spPr>
      </p:pic>
      <p:sp>
        <p:nvSpPr>
          <p:cNvPr id="14" name="Rectangle 13">
            <a:extLst>
              <a:ext uri="{FF2B5EF4-FFF2-40B4-BE49-F238E27FC236}">
                <a16:creationId xmlns:a16="http://schemas.microsoft.com/office/drawing/2014/main" id="{3AF94A44-355D-1F46-9440-05B17F836040}"/>
              </a:ext>
            </a:extLst>
          </p:cNvPr>
          <p:cNvSpPr/>
          <p:nvPr/>
        </p:nvSpPr>
        <p:spPr>
          <a:xfrm>
            <a:off x="374019" y="5310580"/>
            <a:ext cx="6096000" cy="923330"/>
          </a:xfrm>
          <a:prstGeom prst="rect">
            <a:avLst/>
          </a:prstGeom>
        </p:spPr>
        <p:txBody>
          <a:bodyPr>
            <a:spAutoFit/>
          </a:bodyPr>
          <a:lstStyle/>
          <a:p>
            <a:r>
              <a:rPr lang="en-US" dirty="0">
                <a:latin typeface="Times" pitchFamily="2" charset="0"/>
              </a:rPr>
              <a:t>The primer sequence of AC008440.10</a:t>
            </a:r>
          </a:p>
          <a:p>
            <a:r>
              <a:rPr lang="en-US" dirty="0">
                <a:latin typeface="Times" pitchFamily="2" charset="0"/>
              </a:rPr>
              <a:t>5</a:t>
            </a:r>
            <a:r>
              <a:rPr lang="en-US" dirty="0">
                <a:latin typeface="Helvetica" pitchFamily="2" charset="0"/>
              </a:rPr>
              <a:t>′</a:t>
            </a:r>
            <a:r>
              <a:rPr lang="en-US" dirty="0">
                <a:latin typeface="Times" pitchFamily="2" charset="0"/>
              </a:rPr>
              <a:t>-CTGAGACCTCCCTCCCCTATG-3</a:t>
            </a:r>
            <a:r>
              <a:rPr lang="en-US" dirty="0">
                <a:latin typeface="Helvetica" pitchFamily="2" charset="0"/>
              </a:rPr>
              <a:t>′ </a:t>
            </a:r>
            <a:r>
              <a:rPr lang="en-US" dirty="0">
                <a:latin typeface="Times" pitchFamily="2" charset="0"/>
              </a:rPr>
              <a:t>Forward</a:t>
            </a:r>
          </a:p>
          <a:p>
            <a:r>
              <a:rPr lang="en-US" dirty="0">
                <a:latin typeface="Times" pitchFamily="2" charset="0"/>
              </a:rPr>
              <a:t>5</a:t>
            </a:r>
            <a:r>
              <a:rPr lang="en-US" dirty="0">
                <a:latin typeface="Helvetica" pitchFamily="2" charset="0"/>
              </a:rPr>
              <a:t>′</a:t>
            </a:r>
            <a:r>
              <a:rPr lang="en-US" dirty="0">
                <a:latin typeface="Times" pitchFamily="2" charset="0"/>
              </a:rPr>
              <a:t>-GGGGTTGGGTAGAGGAAGGTA-3</a:t>
            </a:r>
            <a:r>
              <a:rPr lang="en-US" dirty="0">
                <a:latin typeface="Helvetica" pitchFamily="2" charset="0"/>
              </a:rPr>
              <a:t>′ </a:t>
            </a:r>
            <a:r>
              <a:rPr lang="en-US" dirty="0">
                <a:latin typeface="Times" pitchFamily="2" charset="0"/>
              </a:rPr>
              <a:t>Reverse</a:t>
            </a:r>
          </a:p>
        </p:txBody>
      </p:sp>
      <p:grpSp>
        <p:nvGrpSpPr>
          <p:cNvPr id="15" name="Group 14">
            <a:extLst>
              <a:ext uri="{FF2B5EF4-FFF2-40B4-BE49-F238E27FC236}">
                <a16:creationId xmlns:a16="http://schemas.microsoft.com/office/drawing/2014/main" id="{F9CA7A5D-D7F4-BC4E-8D9E-E626430A8557}"/>
              </a:ext>
            </a:extLst>
          </p:cNvPr>
          <p:cNvGrpSpPr/>
          <p:nvPr/>
        </p:nvGrpSpPr>
        <p:grpSpPr>
          <a:xfrm>
            <a:off x="1644288" y="775595"/>
            <a:ext cx="3874224" cy="3480005"/>
            <a:chOff x="1334808" y="804037"/>
            <a:chExt cx="3874224" cy="3480005"/>
          </a:xfrm>
        </p:grpSpPr>
        <p:pic>
          <p:nvPicPr>
            <p:cNvPr id="6" name="Content Placeholder 6">
              <a:extLst>
                <a:ext uri="{FF2B5EF4-FFF2-40B4-BE49-F238E27FC236}">
                  <a16:creationId xmlns:a16="http://schemas.microsoft.com/office/drawing/2014/main" id="{E037A714-A8C3-4243-B430-C8C0B6C2E8A5}"/>
                </a:ext>
              </a:extLst>
            </p:cNvPr>
            <p:cNvPicPr>
              <a:picLocks noChangeAspect="1"/>
            </p:cNvPicPr>
            <p:nvPr/>
          </p:nvPicPr>
          <p:blipFill rotWithShape="1">
            <a:blip r:embed="rId4"/>
            <a:srcRect b="77068"/>
            <a:stretch/>
          </p:blipFill>
          <p:spPr>
            <a:xfrm>
              <a:off x="1334808" y="804037"/>
              <a:ext cx="3874224" cy="1865542"/>
            </a:xfrm>
            <a:prstGeom prst="rect">
              <a:avLst/>
            </a:prstGeom>
          </p:spPr>
        </p:pic>
        <p:sp>
          <p:nvSpPr>
            <p:cNvPr id="10" name="Rectangle 9">
              <a:extLst>
                <a:ext uri="{FF2B5EF4-FFF2-40B4-BE49-F238E27FC236}">
                  <a16:creationId xmlns:a16="http://schemas.microsoft.com/office/drawing/2014/main" id="{AA0F84FB-E340-6248-90C4-6E36F368001F}"/>
                </a:ext>
              </a:extLst>
            </p:cNvPr>
            <p:cNvSpPr/>
            <p:nvPr/>
          </p:nvSpPr>
          <p:spPr>
            <a:xfrm>
              <a:off x="2546948" y="1058344"/>
              <a:ext cx="580103" cy="55060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6">
              <a:extLst>
                <a:ext uri="{FF2B5EF4-FFF2-40B4-BE49-F238E27FC236}">
                  <a16:creationId xmlns:a16="http://schemas.microsoft.com/office/drawing/2014/main" id="{8E1AC185-8295-0144-AC90-7232C08E25D8}"/>
                </a:ext>
              </a:extLst>
            </p:cNvPr>
            <p:cNvPicPr>
              <a:picLocks noChangeAspect="1"/>
            </p:cNvPicPr>
            <p:nvPr/>
          </p:nvPicPr>
          <p:blipFill rotWithShape="1">
            <a:blip r:embed="rId4"/>
            <a:srcRect l="31161" t="2945" r="53866" b="89803"/>
            <a:stretch/>
          </p:blipFill>
          <p:spPr>
            <a:xfrm>
              <a:off x="2546948" y="3094170"/>
              <a:ext cx="1170039" cy="1189872"/>
            </a:xfrm>
            <a:prstGeom prst="rect">
              <a:avLst/>
            </a:prstGeom>
          </p:spPr>
        </p:pic>
        <p:cxnSp>
          <p:nvCxnSpPr>
            <p:cNvPr id="12" name="Straight Connector 11">
              <a:extLst>
                <a:ext uri="{FF2B5EF4-FFF2-40B4-BE49-F238E27FC236}">
                  <a16:creationId xmlns:a16="http://schemas.microsoft.com/office/drawing/2014/main" id="{895B643C-9028-EE44-B017-49FD2C9D113A}"/>
                </a:ext>
              </a:extLst>
            </p:cNvPr>
            <p:cNvCxnSpPr>
              <a:cxnSpLocks/>
            </p:cNvCxnSpPr>
            <p:nvPr/>
          </p:nvCxnSpPr>
          <p:spPr>
            <a:xfrm>
              <a:off x="2546948" y="1058344"/>
              <a:ext cx="0" cy="2035826"/>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CF8FCDFD-E210-5143-BCA5-31C24C4AAB93}"/>
                </a:ext>
              </a:extLst>
            </p:cNvPr>
            <p:cNvCxnSpPr>
              <a:cxnSpLocks/>
            </p:cNvCxnSpPr>
            <p:nvPr/>
          </p:nvCxnSpPr>
          <p:spPr>
            <a:xfrm>
              <a:off x="3127051" y="1111687"/>
              <a:ext cx="589936" cy="1982483"/>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07770FD3-36BF-BE49-9775-CA08E03C9D88}"/>
                </a:ext>
              </a:extLst>
            </p:cNvPr>
            <p:cNvSpPr/>
            <p:nvPr/>
          </p:nvSpPr>
          <p:spPr>
            <a:xfrm>
              <a:off x="2546948" y="3094170"/>
              <a:ext cx="1170039" cy="118987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Date Placeholder 15">
            <a:extLst>
              <a:ext uri="{FF2B5EF4-FFF2-40B4-BE49-F238E27FC236}">
                <a16:creationId xmlns:a16="http://schemas.microsoft.com/office/drawing/2014/main" id="{225F062E-38A1-DA44-BB05-1D7C69F914E6}"/>
              </a:ext>
            </a:extLst>
          </p:cNvPr>
          <p:cNvSpPr>
            <a:spLocks noGrp="1"/>
          </p:cNvSpPr>
          <p:nvPr>
            <p:ph type="dt" sz="half" idx="10"/>
          </p:nvPr>
        </p:nvSpPr>
        <p:spPr/>
        <p:txBody>
          <a:bodyPr/>
          <a:lstStyle/>
          <a:p>
            <a:fld id="{AEDF2BAC-466A-5941-9378-A895B3863EAA}" type="datetime1">
              <a:rPr lang="en-US" smtClean="0"/>
              <a:t>7/29/22</a:t>
            </a:fld>
            <a:endParaRPr lang="en-US"/>
          </a:p>
        </p:txBody>
      </p:sp>
      <p:sp>
        <p:nvSpPr>
          <p:cNvPr id="17" name="Slide Number Placeholder 16">
            <a:extLst>
              <a:ext uri="{FF2B5EF4-FFF2-40B4-BE49-F238E27FC236}">
                <a16:creationId xmlns:a16="http://schemas.microsoft.com/office/drawing/2014/main" id="{A12620D0-B02C-124D-A4B6-7FAB388DFF02}"/>
              </a:ext>
            </a:extLst>
          </p:cNvPr>
          <p:cNvSpPr>
            <a:spLocks noGrp="1"/>
          </p:cNvSpPr>
          <p:nvPr>
            <p:ph type="sldNum" sz="quarter" idx="12"/>
          </p:nvPr>
        </p:nvSpPr>
        <p:spPr/>
        <p:txBody>
          <a:bodyPr/>
          <a:lstStyle/>
          <a:p>
            <a:fld id="{86A3DC17-3F5F-9142-A87F-86617019E30A}" type="slidenum">
              <a:rPr lang="en-US" smtClean="0"/>
              <a:t>7</a:t>
            </a:fld>
            <a:endParaRPr lang="en-US"/>
          </a:p>
        </p:txBody>
      </p:sp>
    </p:spTree>
    <p:extLst>
      <p:ext uri="{BB962C8B-B14F-4D97-AF65-F5344CB8AC3E}">
        <p14:creationId xmlns:p14="http://schemas.microsoft.com/office/powerpoint/2010/main" val="42917544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508000"/>
          </a:xfrm>
          <a:prstGeom prst="rect">
            <a:avLst/>
          </a:prstGeom>
          <a:gradFill>
            <a:gsLst>
              <a:gs pos="24000">
                <a:srgbClr val="152F51"/>
              </a:gs>
              <a:gs pos="100000">
                <a:srgbClr val="097587"/>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25000" dirty="0"/>
          </a:p>
        </p:txBody>
      </p:sp>
      <p:sp>
        <p:nvSpPr>
          <p:cNvPr id="3" name="矩形 2"/>
          <p:cNvSpPr/>
          <p:nvPr/>
        </p:nvSpPr>
        <p:spPr>
          <a:xfrm>
            <a:off x="0" y="6769100"/>
            <a:ext cx="12192000" cy="88900"/>
          </a:xfrm>
          <a:prstGeom prst="rect">
            <a:avLst/>
          </a:prstGeom>
          <a:gradFill>
            <a:gsLst>
              <a:gs pos="0">
                <a:srgbClr val="152F51"/>
              </a:gs>
              <a:gs pos="100000">
                <a:srgbClr val="09758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98" y="68116"/>
            <a:ext cx="2614568" cy="389771"/>
          </a:xfrm>
          <a:prstGeom prst="rect">
            <a:avLst/>
          </a:prstGeom>
        </p:spPr>
      </p:pic>
      <p:pic>
        <p:nvPicPr>
          <p:cNvPr id="6" name="Content Placeholder 6">
            <a:extLst>
              <a:ext uri="{FF2B5EF4-FFF2-40B4-BE49-F238E27FC236}">
                <a16:creationId xmlns:a16="http://schemas.microsoft.com/office/drawing/2014/main" id="{803E5CDD-FE16-EE4D-BAB8-FF35B2D14800}"/>
              </a:ext>
            </a:extLst>
          </p:cNvPr>
          <p:cNvPicPr>
            <a:picLocks noChangeAspect="1"/>
          </p:cNvPicPr>
          <p:nvPr/>
        </p:nvPicPr>
        <p:blipFill>
          <a:blip r:embed="rId4"/>
          <a:stretch>
            <a:fillRect/>
          </a:stretch>
        </p:blipFill>
        <p:spPr>
          <a:xfrm>
            <a:off x="1097279" y="703730"/>
            <a:ext cx="4998721" cy="2805806"/>
          </a:xfrm>
          <a:prstGeom prst="rect">
            <a:avLst/>
          </a:prstGeom>
        </p:spPr>
      </p:pic>
      <p:pic>
        <p:nvPicPr>
          <p:cNvPr id="9" name="Picture 8">
            <a:extLst>
              <a:ext uri="{FF2B5EF4-FFF2-40B4-BE49-F238E27FC236}">
                <a16:creationId xmlns:a16="http://schemas.microsoft.com/office/drawing/2014/main" id="{A74FF3D5-842A-AF45-AA59-1474ABBBF82B}"/>
              </a:ext>
            </a:extLst>
          </p:cNvPr>
          <p:cNvPicPr>
            <a:picLocks noChangeAspect="1"/>
          </p:cNvPicPr>
          <p:nvPr/>
        </p:nvPicPr>
        <p:blipFill>
          <a:blip r:embed="rId5"/>
          <a:stretch>
            <a:fillRect/>
          </a:stretch>
        </p:blipFill>
        <p:spPr>
          <a:xfrm>
            <a:off x="6372403" y="852342"/>
            <a:ext cx="4998720" cy="2377014"/>
          </a:xfrm>
          <a:prstGeom prst="rect">
            <a:avLst/>
          </a:prstGeom>
        </p:spPr>
      </p:pic>
      <p:pic>
        <p:nvPicPr>
          <p:cNvPr id="10" name="Picture 9">
            <a:extLst>
              <a:ext uri="{FF2B5EF4-FFF2-40B4-BE49-F238E27FC236}">
                <a16:creationId xmlns:a16="http://schemas.microsoft.com/office/drawing/2014/main" id="{58670A27-9BAD-3447-96F3-7C09C317CDC0}"/>
              </a:ext>
            </a:extLst>
          </p:cNvPr>
          <p:cNvPicPr>
            <a:picLocks noChangeAspect="1"/>
          </p:cNvPicPr>
          <p:nvPr/>
        </p:nvPicPr>
        <p:blipFill>
          <a:blip r:embed="rId6"/>
          <a:stretch>
            <a:fillRect/>
          </a:stretch>
        </p:blipFill>
        <p:spPr>
          <a:xfrm>
            <a:off x="3615811" y="3755959"/>
            <a:ext cx="6101339" cy="2278566"/>
          </a:xfrm>
          <a:prstGeom prst="rect">
            <a:avLst/>
          </a:prstGeom>
        </p:spPr>
      </p:pic>
      <p:sp>
        <p:nvSpPr>
          <p:cNvPr id="4" name="Date Placeholder 3">
            <a:extLst>
              <a:ext uri="{FF2B5EF4-FFF2-40B4-BE49-F238E27FC236}">
                <a16:creationId xmlns:a16="http://schemas.microsoft.com/office/drawing/2014/main" id="{FF8CA5B5-4793-954F-A13B-0B4CCB988204}"/>
              </a:ext>
            </a:extLst>
          </p:cNvPr>
          <p:cNvSpPr>
            <a:spLocks noGrp="1"/>
          </p:cNvSpPr>
          <p:nvPr>
            <p:ph type="dt" sz="half" idx="10"/>
          </p:nvPr>
        </p:nvSpPr>
        <p:spPr/>
        <p:txBody>
          <a:bodyPr/>
          <a:lstStyle/>
          <a:p>
            <a:fld id="{71B2402C-F70B-1B48-B875-6F1467DD1646}" type="datetime1">
              <a:rPr lang="en-US" smtClean="0"/>
              <a:t>7/29/22</a:t>
            </a:fld>
            <a:endParaRPr lang="en-US"/>
          </a:p>
        </p:txBody>
      </p:sp>
      <p:sp>
        <p:nvSpPr>
          <p:cNvPr id="11" name="Slide Number Placeholder 10">
            <a:extLst>
              <a:ext uri="{FF2B5EF4-FFF2-40B4-BE49-F238E27FC236}">
                <a16:creationId xmlns:a16="http://schemas.microsoft.com/office/drawing/2014/main" id="{66383093-087F-EB45-91A3-B4CFDB95A7A9}"/>
              </a:ext>
            </a:extLst>
          </p:cNvPr>
          <p:cNvSpPr>
            <a:spLocks noGrp="1"/>
          </p:cNvSpPr>
          <p:nvPr>
            <p:ph type="sldNum" sz="quarter" idx="12"/>
          </p:nvPr>
        </p:nvSpPr>
        <p:spPr/>
        <p:txBody>
          <a:bodyPr/>
          <a:lstStyle/>
          <a:p>
            <a:fld id="{86A3DC17-3F5F-9142-A87F-86617019E30A}" type="slidenum">
              <a:rPr lang="en-US" smtClean="0"/>
              <a:t>8</a:t>
            </a:fld>
            <a:endParaRPr lang="en-US"/>
          </a:p>
        </p:txBody>
      </p:sp>
    </p:spTree>
    <p:extLst>
      <p:ext uri="{BB962C8B-B14F-4D97-AF65-F5344CB8AC3E}">
        <p14:creationId xmlns:p14="http://schemas.microsoft.com/office/powerpoint/2010/main" val="20086001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508000"/>
          </a:xfrm>
          <a:prstGeom prst="rect">
            <a:avLst/>
          </a:prstGeom>
          <a:gradFill>
            <a:gsLst>
              <a:gs pos="24000">
                <a:srgbClr val="152F51"/>
              </a:gs>
              <a:gs pos="100000">
                <a:srgbClr val="097587"/>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25000" dirty="0"/>
          </a:p>
        </p:txBody>
      </p:sp>
      <p:sp>
        <p:nvSpPr>
          <p:cNvPr id="3" name="矩形 2"/>
          <p:cNvSpPr/>
          <p:nvPr/>
        </p:nvSpPr>
        <p:spPr>
          <a:xfrm>
            <a:off x="0" y="6769100"/>
            <a:ext cx="12192000" cy="88900"/>
          </a:xfrm>
          <a:prstGeom prst="rect">
            <a:avLst/>
          </a:prstGeom>
          <a:gradFill>
            <a:gsLst>
              <a:gs pos="0">
                <a:srgbClr val="152F51"/>
              </a:gs>
              <a:gs pos="100000">
                <a:srgbClr val="09758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98" y="68116"/>
            <a:ext cx="2614568" cy="389771"/>
          </a:xfrm>
          <a:prstGeom prst="rect">
            <a:avLst/>
          </a:prstGeom>
        </p:spPr>
      </p:pic>
      <p:sp>
        <p:nvSpPr>
          <p:cNvPr id="6" name="Title 1">
            <a:extLst>
              <a:ext uri="{FF2B5EF4-FFF2-40B4-BE49-F238E27FC236}">
                <a16:creationId xmlns:a16="http://schemas.microsoft.com/office/drawing/2014/main" id="{2FB6FC3A-FA36-BE44-A9A3-9B196B012EE4}"/>
              </a:ext>
            </a:extLst>
          </p:cNvPr>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8800" b="1">
                <a:effectLst>
                  <a:outerShdw blurRad="50800" dist="38100" dir="2700000" algn="tl" rotWithShape="0">
                    <a:prstClr val="black">
                      <a:alpha val="40000"/>
                    </a:prstClr>
                  </a:outerShdw>
                </a:effectLst>
                <a:latin typeface="+mn-lt"/>
              </a:rPr>
              <a:t>Summary</a:t>
            </a:r>
            <a:endParaRPr lang="en-US" sz="8800" b="1" dirty="0">
              <a:effectLst>
                <a:outerShdw blurRad="50800" dist="38100" dir="2700000" algn="tl" rotWithShape="0">
                  <a:prstClr val="black">
                    <a:alpha val="40000"/>
                  </a:prstClr>
                </a:outerShdw>
              </a:effectLst>
              <a:latin typeface="+mn-lt"/>
            </a:endParaRPr>
          </a:p>
        </p:txBody>
      </p:sp>
      <p:sp>
        <p:nvSpPr>
          <p:cNvPr id="7" name="Content Placeholder 2">
            <a:extLst>
              <a:ext uri="{FF2B5EF4-FFF2-40B4-BE49-F238E27FC236}">
                <a16:creationId xmlns:a16="http://schemas.microsoft.com/office/drawing/2014/main" id="{0FD3D8D5-BFAA-254F-AE59-9F7BC035636B}"/>
              </a:ext>
            </a:extLst>
          </p:cNvPr>
          <p:cNvSpPr txBox="1">
            <a:spLocks/>
          </p:cNvSpPr>
          <p:nvPr/>
        </p:nvSpPr>
        <p:spPr>
          <a:xfrm>
            <a:off x="548640" y="1825625"/>
            <a:ext cx="11265408" cy="4351338"/>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dirty="0"/>
              <a:t>The downregulation of lncRNA AC008440.10 and tumor progression was inversely related and predicted poorer clinical prognosis </a:t>
            </a:r>
          </a:p>
          <a:p>
            <a:pPr marL="342900" indent="-342900" algn="l">
              <a:buFont typeface="Arial" panose="020B0604020202020204" pitchFamily="34" charset="0"/>
              <a:buChar char="•"/>
            </a:pPr>
            <a:r>
              <a:rPr lang="en-US" dirty="0"/>
              <a:t>The AC008440.10 profile was significantly involved in tumor progression and metastasis by reflecting the survival rate</a:t>
            </a:r>
          </a:p>
          <a:p>
            <a:pPr marL="342900" indent="-342900" algn="l">
              <a:buFont typeface="Arial" panose="020B0604020202020204" pitchFamily="34" charset="0"/>
              <a:buChar char="•"/>
            </a:pPr>
            <a:r>
              <a:rPr lang="en-US" dirty="0"/>
              <a:t>As clinically relevant indicator of tumor stages and patients' survival biomarker, lncRNA AC008440.10 demonstrated reliable predictability</a:t>
            </a:r>
          </a:p>
          <a:p>
            <a:pPr marL="342900" indent="-342900" algn="l">
              <a:buFont typeface="Arial" panose="020B0604020202020204" pitchFamily="34" charset="0"/>
              <a:buChar char="•"/>
            </a:pPr>
            <a:r>
              <a:rPr lang="en-US" dirty="0"/>
              <a:t>It revealed a new opportunity in lncRNA based liquid biopsies for monitoring the progression of LSCC in clinic. </a:t>
            </a:r>
          </a:p>
          <a:p>
            <a:pPr marL="342900" indent="-342900" algn="l">
              <a:buFont typeface="Arial" panose="020B0604020202020204" pitchFamily="34" charset="0"/>
              <a:buChar char="•"/>
            </a:pPr>
            <a:r>
              <a:rPr lang="en-US" dirty="0"/>
              <a:t>To strengthen the confidence of clinical decision making, we believe that the expression pattern of AC008440.10 can be integrated into a prognostic panel such as the combination of AC008440.10 profiling with CT imaging of drain lymph nodes. Our approach uncovered the fact that lncRNA AC008440.10 was associated with LSCC progression and patient survival</a:t>
            </a:r>
          </a:p>
          <a:p>
            <a:pPr marL="342900" indent="-342900" algn="l">
              <a:buFont typeface="Arial" panose="020B0604020202020204" pitchFamily="34" charset="0"/>
              <a:buChar char="•"/>
            </a:pPr>
            <a:r>
              <a:rPr lang="en-US" dirty="0"/>
              <a:t>We propose the combination of lncRNA AC008440.10 with CT imaging can be more reliable for predicting prognosis than when either was applied individually</a:t>
            </a:r>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endParaRPr lang="en-US" dirty="0"/>
          </a:p>
        </p:txBody>
      </p:sp>
      <p:sp>
        <p:nvSpPr>
          <p:cNvPr id="4" name="Date Placeholder 3">
            <a:extLst>
              <a:ext uri="{FF2B5EF4-FFF2-40B4-BE49-F238E27FC236}">
                <a16:creationId xmlns:a16="http://schemas.microsoft.com/office/drawing/2014/main" id="{65E24687-EE17-A149-BE00-FED105C465EB}"/>
              </a:ext>
            </a:extLst>
          </p:cNvPr>
          <p:cNvSpPr>
            <a:spLocks noGrp="1"/>
          </p:cNvSpPr>
          <p:nvPr>
            <p:ph type="dt" sz="half" idx="10"/>
          </p:nvPr>
        </p:nvSpPr>
        <p:spPr/>
        <p:txBody>
          <a:bodyPr/>
          <a:lstStyle/>
          <a:p>
            <a:fld id="{E4AD8D7F-A981-6F41-9C21-0E0F5B4257B0}" type="datetime1">
              <a:rPr lang="en-US" smtClean="0"/>
              <a:t>7/29/22</a:t>
            </a:fld>
            <a:endParaRPr lang="en-US"/>
          </a:p>
        </p:txBody>
      </p:sp>
      <p:sp>
        <p:nvSpPr>
          <p:cNvPr id="10" name="Slide Number Placeholder 9">
            <a:extLst>
              <a:ext uri="{FF2B5EF4-FFF2-40B4-BE49-F238E27FC236}">
                <a16:creationId xmlns:a16="http://schemas.microsoft.com/office/drawing/2014/main" id="{573E6D9B-F192-E542-A943-C1D93157CD28}"/>
              </a:ext>
            </a:extLst>
          </p:cNvPr>
          <p:cNvSpPr>
            <a:spLocks noGrp="1"/>
          </p:cNvSpPr>
          <p:nvPr>
            <p:ph type="sldNum" sz="quarter" idx="12"/>
          </p:nvPr>
        </p:nvSpPr>
        <p:spPr/>
        <p:txBody>
          <a:bodyPr/>
          <a:lstStyle/>
          <a:p>
            <a:fld id="{86A3DC17-3F5F-9142-A87F-86617019E30A}" type="slidenum">
              <a:rPr lang="en-US" smtClean="0"/>
              <a:t>9</a:t>
            </a:fld>
            <a:endParaRPr lang="en-US"/>
          </a:p>
        </p:txBody>
      </p:sp>
    </p:spTree>
    <p:extLst>
      <p:ext uri="{BB962C8B-B14F-4D97-AF65-F5344CB8AC3E}">
        <p14:creationId xmlns:p14="http://schemas.microsoft.com/office/powerpoint/2010/main" val="3187861661"/>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5A4D89890B7584195DC1588EDA801CD" ma:contentTypeVersion="15" ma:contentTypeDescription="Create a new document." ma:contentTypeScope="" ma:versionID="2699d662b26f69a6fbe13446c1bf4803">
  <xsd:schema xmlns:xsd="http://www.w3.org/2001/XMLSchema" xmlns:xs="http://www.w3.org/2001/XMLSchema" xmlns:p="http://schemas.microsoft.com/office/2006/metadata/properties" xmlns:ns2="ce7c20e1-6b98-4bc9-8d8f-68e283bfec57" xmlns:ns3="27c5456a-8dd9-4d82-94ac-7afdb940f308" targetNamespace="http://schemas.microsoft.com/office/2006/metadata/properties" ma:root="true" ma:fieldsID="bcd71db2f6992b43c8dbf7cccf6e4162" ns2:_="" ns3:_="">
    <xsd:import namespace="ce7c20e1-6b98-4bc9-8d8f-68e283bfec57"/>
    <xsd:import namespace="27c5456a-8dd9-4d82-94ac-7afdb940f308"/>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7c20e1-6b98-4bc9-8d8f-68e283bfec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1a184e0a-f187-4d23-8bbc-78b52996bd69"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7c5456a-8dd9-4d82-94ac-7afdb940f308"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760f3b2e-8146-4cf8-9ba3-6345d0a9ea2a}" ma:internalName="TaxCatchAll" ma:showField="CatchAllData" ma:web="27c5456a-8dd9-4d82-94ac-7afdb940f30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7c5456a-8dd9-4d82-94ac-7afdb940f308" xsi:nil="true"/>
    <lcf76f155ced4ddcb4097134ff3c332f xmlns="ce7c20e1-6b98-4bc9-8d8f-68e283bfec5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DBC9579-952B-40BE-B222-690F4E272BE3}"/>
</file>

<file path=customXml/itemProps2.xml><?xml version="1.0" encoding="utf-8"?>
<ds:datastoreItem xmlns:ds="http://schemas.openxmlformats.org/officeDocument/2006/customXml" ds:itemID="{2431344F-ED36-453D-BFCC-E3259264A011}"/>
</file>

<file path=customXml/itemProps3.xml><?xml version="1.0" encoding="utf-8"?>
<ds:datastoreItem xmlns:ds="http://schemas.openxmlformats.org/officeDocument/2006/customXml" ds:itemID="{11680725-E544-4745-ACD1-1F637AF9212A}"/>
</file>

<file path=docProps/app.xml><?xml version="1.0" encoding="utf-8"?>
<Properties xmlns="http://schemas.openxmlformats.org/officeDocument/2006/extended-properties" xmlns:vt="http://schemas.openxmlformats.org/officeDocument/2006/docPropsVTypes">
  <TotalTime>3412</TotalTime>
  <Words>1017</Words>
  <Application>Microsoft Macintosh PowerPoint</Application>
  <PresentationFormat>Widescreen</PresentationFormat>
  <Paragraphs>119</Paragraphs>
  <Slides>12</Slides>
  <Notes>12</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12</vt:i4>
      </vt:variant>
    </vt:vector>
  </HeadingPairs>
  <TitlesOfParts>
    <vt:vector size="28" baseType="lpstr">
      <vt:lpstr>等线</vt:lpstr>
      <vt:lpstr>KaiTi</vt:lpstr>
      <vt:lpstr>LingWai TC Medium</vt:lpstr>
      <vt:lpstr>微软雅黑</vt:lpstr>
      <vt:lpstr>Nanum Brush Script</vt:lpstr>
      <vt:lpstr>Nanum Pen Script</vt:lpstr>
      <vt:lpstr>Academy Engraved LET Plain</vt:lpstr>
      <vt:lpstr>Apple Chancery</vt:lpstr>
      <vt:lpstr>Arial</vt:lpstr>
      <vt:lpstr>Calibri</vt:lpstr>
      <vt:lpstr>Calibri Light</vt:lpstr>
      <vt:lpstr>Chalkduster</vt:lpstr>
      <vt:lpstr>Garamond</vt:lpstr>
      <vt:lpstr>Helvetica</vt:lpstr>
      <vt:lpstr>Times</vt:lpstr>
      <vt:lpstr>Office Theme</vt:lpstr>
      <vt:lpstr>The Rule of Biomarker in Clinical Treatment of Tumors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ying mu</dc:creator>
  <cp:lastModifiedBy>ying mu</cp:lastModifiedBy>
  <cp:revision>113</cp:revision>
  <cp:lastPrinted>2022-07-25T11:15:39Z</cp:lastPrinted>
  <dcterms:created xsi:type="dcterms:W3CDTF">2022-07-03T13:00:30Z</dcterms:created>
  <dcterms:modified xsi:type="dcterms:W3CDTF">2022-07-29T04:25:13Z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0x010100E5A4D89890B7584195DC1588EDA801CD</vt:lpwstr>
  </property>
</Properties>
</file>